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8288000" cy="10287000"/>
  <p:notesSz cx="6858000" cy="9144000"/>
  <p:embeddedFontLst>
    <p:embeddedFont>
      <p:font typeface="Arcade Gamer" panose="020B0604020202020204" charset="0"/>
      <p:regular r:id="rId79"/>
    </p:embeddedFont>
    <p:embeddedFont>
      <p:font typeface="Disket Mono" panose="020B0604020202020204" charset="0"/>
      <p:regular r:id="rId80"/>
    </p:embeddedFont>
    <p:embeddedFont>
      <p:font typeface="Garet" panose="020B0604020202020204" charset="0"/>
      <p:regular r:id="rId81"/>
    </p:embeddedFont>
    <p:embeddedFont>
      <p:font typeface="Open Sans" panose="020B0606030504020204" pitchFamily="34" charset="0"/>
      <p:regular r:id="rId82"/>
    </p:embeddedFont>
    <p:embeddedFont>
      <p:font typeface="Retropix" panose="020B0604020202020204" charset="0"/>
      <p:regular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3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gif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8.svg"/><Relationship Id="rId7" Type="http://schemas.openxmlformats.org/officeDocument/2006/relationships/image" Target="../media/image3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6.svg"/><Relationship Id="rId10" Type="http://schemas.openxmlformats.org/officeDocument/2006/relationships/image" Target="../media/image116.png"/><Relationship Id="rId4" Type="http://schemas.openxmlformats.org/officeDocument/2006/relationships/image" Target="../media/image45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svg"/><Relationship Id="rId7" Type="http://schemas.openxmlformats.org/officeDocument/2006/relationships/image" Target="../media/image122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5" Type="http://schemas.openxmlformats.org/officeDocument/2006/relationships/image" Target="../media/image120.sv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39.png"/><Relationship Id="rId2" Type="http://schemas.openxmlformats.org/officeDocument/2006/relationships/image" Target="../media/image26.gif"/><Relationship Id="rId16" Type="http://schemas.openxmlformats.org/officeDocument/2006/relationships/image" Target="../media/image4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24" Type="http://schemas.openxmlformats.org/officeDocument/2006/relationships/image" Target="../media/image9.svg"/><Relationship Id="rId5" Type="http://schemas.openxmlformats.org/officeDocument/2006/relationships/image" Target="../media/image29.png"/><Relationship Id="rId15" Type="http://schemas.openxmlformats.org/officeDocument/2006/relationships/image" Target="../media/image3.png"/><Relationship Id="rId23" Type="http://schemas.openxmlformats.org/officeDocument/2006/relationships/image" Target="../media/image8.png"/><Relationship Id="rId10" Type="http://schemas.openxmlformats.org/officeDocument/2006/relationships/image" Target="../media/image34.sv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Relationship Id="rId22" Type="http://schemas.openxmlformats.org/officeDocument/2006/relationships/image" Target="../media/image4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7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5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svg"/><Relationship Id="rId18" Type="http://schemas.openxmlformats.org/officeDocument/2006/relationships/image" Target="../media/image57.png"/><Relationship Id="rId26" Type="http://schemas.openxmlformats.org/officeDocument/2006/relationships/image" Target="../media/image24.gif"/><Relationship Id="rId3" Type="http://schemas.openxmlformats.org/officeDocument/2006/relationships/image" Target="../media/image137.svg"/><Relationship Id="rId21" Type="http://schemas.openxmlformats.org/officeDocument/2006/relationships/image" Target="../media/image151.svg"/><Relationship Id="rId34" Type="http://schemas.openxmlformats.org/officeDocument/2006/relationships/image" Target="../media/image161.svg"/><Relationship Id="rId7" Type="http://schemas.openxmlformats.org/officeDocument/2006/relationships/image" Target="../media/image141.svg"/><Relationship Id="rId12" Type="http://schemas.openxmlformats.org/officeDocument/2006/relationships/image" Target="../media/image146.png"/><Relationship Id="rId17" Type="http://schemas.openxmlformats.org/officeDocument/2006/relationships/image" Target="../media/image56.svg"/><Relationship Id="rId25" Type="http://schemas.openxmlformats.org/officeDocument/2006/relationships/image" Target="../media/image62.gif"/><Relationship Id="rId33" Type="http://schemas.openxmlformats.org/officeDocument/2006/relationships/image" Target="../media/image160.png"/><Relationship Id="rId2" Type="http://schemas.openxmlformats.org/officeDocument/2006/relationships/image" Target="../media/image136.png"/><Relationship Id="rId16" Type="http://schemas.openxmlformats.org/officeDocument/2006/relationships/image" Target="../media/image55.png"/><Relationship Id="rId20" Type="http://schemas.openxmlformats.org/officeDocument/2006/relationships/image" Target="../media/image150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svg"/><Relationship Id="rId24" Type="http://schemas.openxmlformats.org/officeDocument/2006/relationships/image" Target="../media/image61.gif"/><Relationship Id="rId32" Type="http://schemas.openxmlformats.org/officeDocument/2006/relationships/image" Target="../media/image159.svg"/><Relationship Id="rId5" Type="http://schemas.openxmlformats.org/officeDocument/2006/relationships/image" Target="../media/image139.svg"/><Relationship Id="rId15" Type="http://schemas.openxmlformats.org/officeDocument/2006/relationships/image" Target="../media/image149.svg"/><Relationship Id="rId23" Type="http://schemas.openxmlformats.org/officeDocument/2006/relationships/image" Target="../media/image153.svg"/><Relationship Id="rId28" Type="http://schemas.openxmlformats.org/officeDocument/2006/relationships/image" Target="../media/image155.svg"/><Relationship Id="rId36" Type="http://schemas.openxmlformats.org/officeDocument/2006/relationships/image" Target="../media/image163.svg"/><Relationship Id="rId10" Type="http://schemas.openxmlformats.org/officeDocument/2006/relationships/image" Target="../media/image144.png"/><Relationship Id="rId19" Type="http://schemas.openxmlformats.org/officeDocument/2006/relationships/image" Target="../media/image58.svg"/><Relationship Id="rId31" Type="http://schemas.openxmlformats.org/officeDocument/2006/relationships/image" Target="../media/image158.png"/><Relationship Id="rId4" Type="http://schemas.openxmlformats.org/officeDocument/2006/relationships/image" Target="../media/image138.png"/><Relationship Id="rId9" Type="http://schemas.openxmlformats.org/officeDocument/2006/relationships/image" Target="../media/image143.svg"/><Relationship Id="rId14" Type="http://schemas.openxmlformats.org/officeDocument/2006/relationships/image" Target="../media/image148.png"/><Relationship Id="rId22" Type="http://schemas.openxmlformats.org/officeDocument/2006/relationships/image" Target="../media/image152.png"/><Relationship Id="rId27" Type="http://schemas.openxmlformats.org/officeDocument/2006/relationships/image" Target="../media/image154.png"/><Relationship Id="rId30" Type="http://schemas.openxmlformats.org/officeDocument/2006/relationships/image" Target="../media/image157.svg"/><Relationship Id="rId35" Type="http://schemas.openxmlformats.org/officeDocument/2006/relationships/image" Target="../media/image162.png"/><Relationship Id="rId8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8.svg"/><Relationship Id="rId7" Type="http://schemas.openxmlformats.org/officeDocument/2006/relationships/image" Target="../media/image3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65.png"/><Relationship Id="rId5" Type="http://schemas.openxmlformats.org/officeDocument/2006/relationships/image" Target="../media/image46.svg"/><Relationship Id="rId10" Type="http://schemas.openxmlformats.org/officeDocument/2006/relationships/image" Target="../media/image164.png"/><Relationship Id="rId4" Type="http://schemas.openxmlformats.org/officeDocument/2006/relationships/image" Target="../media/image45.png"/><Relationship Id="rId9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37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29.png"/><Relationship Id="rId5" Type="http://schemas.openxmlformats.org/officeDocument/2006/relationships/image" Target="../media/image46.sv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25.gif"/><Relationship Id="rId4" Type="http://schemas.openxmlformats.org/officeDocument/2006/relationships/image" Target="../media/image45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svg"/><Relationship Id="rId7" Type="http://schemas.openxmlformats.org/officeDocument/2006/relationships/image" Target="../media/image122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5" Type="http://schemas.openxmlformats.org/officeDocument/2006/relationships/image" Target="../media/image120.sv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svg"/><Relationship Id="rId4" Type="http://schemas.openxmlformats.org/officeDocument/2006/relationships/image" Target="../media/image1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7" Type="http://schemas.openxmlformats.org/officeDocument/2006/relationships/image" Target="../media/image17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image" Target="../media/image1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svg"/><Relationship Id="rId4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image" Target="../media/image33.pn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32.svg"/><Relationship Id="rId2" Type="http://schemas.openxmlformats.org/officeDocument/2006/relationships/image" Target="../media/image37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35.png"/><Relationship Id="rId10" Type="http://schemas.openxmlformats.org/officeDocument/2006/relationships/image" Target="../media/image28.sv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86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svg"/><Relationship Id="rId3" Type="http://schemas.openxmlformats.org/officeDocument/2006/relationships/image" Target="../media/image118.svg"/><Relationship Id="rId7" Type="http://schemas.openxmlformats.org/officeDocument/2006/relationships/image" Target="../media/image190.svg"/><Relationship Id="rId12" Type="http://schemas.openxmlformats.org/officeDocument/2006/relationships/image" Target="../media/image195.png"/><Relationship Id="rId17" Type="http://schemas.openxmlformats.org/officeDocument/2006/relationships/image" Target="../media/image200.svg"/><Relationship Id="rId2" Type="http://schemas.openxmlformats.org/officeDocument/2006/relationships/image" Target="../media/image117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svg"/><Relationship Id="rId5" Type="http://schemas.openxmlformats.org/officeDocument/2006/relationships/image" Target="../media/image188.svg"/><Relationship Id="rId15" Type="http://schemas.openxmlformats.org/officeDocument/2006/relationships/image" Target="../media/image198.sv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svg"/><Relationship Id="rId14" Type="http://schemas.openxmlformats.org/officeDocument/2006/relationships/image" Target="../media/image1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8.svg"/><Relationship Id="rId7" Type="http://schemas.openxmlformats.org/officeDocument/2006/relationships/image" Target="../media/image3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202.png"/><Relationship Id="rId5" Type="http://schemas.openxmlformats.org/officeDocument/2006/relationships/image" Target="../media/image46.svg"/><Relationship Id="rId10" Type="http://schemas.openxmlformats.org/officeDocument/2006/relationships/image" Target="../media/image201.png"/><Relationship Id="rId4" Type="http://schemas.openxmlformats.org/officeDocument/2006/relationships/image" Target="../media/image45.png"/><Relationship Id="rId9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8.svg"/><Relationship Id="rId7" Type="http://schemas.openxmlformats.org/officeDocument/2006/relationships/image" Target="../media/image3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204.png"/><Relationship Id="rId5" Type="http://schemas.openxmlformats.org/officeDocument/2006/relationships/image" Target="../media/image46.svg"/><Relationship Id="rId10" Type="http://schemas.openxmlformats.org/officeDocument/2006/relationships/image" Target="../media/image203.png"/><Relationship Id="rId4" Type="http://schemas.openxmlformats.org/officeDocument/2006/relationships/image" Target="../media/image45.png"/><Relationship Id="rId9" Type="http://schemas.openxmlformats.org/officeDocument/2006/relationships/image" Target="../media/image2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svg"/><Relationship Id="rId7" Type="http://schemas.openxmlformats.org/officeDocument/2006/relationships/image" Target="../media/image122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5" Type="http://schemas.openxmlformats.org/officeDocument/2006/relationships/image" Target="../media/image120.sv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26" Type="http://schemas.openxmlformats.org/officeDocument/2006/relationships/image" Target="../media/image24.gif"/><Relationship Id="rId3" Type="http://schemas.openxmlformats.org/officeDocument/2006/relationships/image" Target="../media/image2.svg"/><Relationship Id="rId21" Type="http://schemas.openxmlformats.org/officeDocument/2006/relationships/image" Target="../media/image60.svg"/><Relationship Id="rId34" Type="http://schemas.openxmlformats.org/officeDocument/2006/relationships/image" Target="../media/image21.svg"/><Relationship Id="rId7" Type="http://schemas.openxmlformats.org/officeDocument/2006/relationships/image" Target="../media/image50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5" Type="http://schemas.openxmlformats.org/officeDocument/2006/relationships/image" Target="../media/image62.gif"/><Relationship Id="rId33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42.svg"/><Relationship Id="rId24" Type="http://schemas.openxmlformats.org/officeDocument/2006/relationships/image" Target="../media/image61.gif"/><Relationship Id="rId32" Type="http://schemas.openxmlformats.org/officeDocument/2006/relationships/image" Target="../media/image68.svg"/><Relationship Id="rId5" Type="http://schemas.openxmlformats.org/officeDocument/2006/relationships/image" Target="../media/image4.svg"/><Relationship Id="rId15" Type="http://schemas.openxmlformats.org/officeDocument/2006/relationships/image" Target="../media/image54.svg"/><Relationship Id="rId23" Type="http://schemas.openxmlformats.org/officeDocument/2006/relationships/image" Target="../media/image15.svg"/><Relationship Id="rId28" Type="http://schemas.openxmlformats.org/officeDocument/2006/relationships/image" Target="../media/image64.svg"/><Relationship Id="rId36" Type="http://schemas.openxmlformats.org/officeDocument/2006/relationships/image" Target="../media/image70.svg"/><Relationship Id="rId10" Type="http://schemas.openxmlformats.org/officeDocument/2006/relationships/image" Target="../media/image41.png"/><Relationship Id="rId19" Type="http://schemas.openxmlformats.org/officeDocument/2006/relationships/image" Target="../media/image58.svg"/><Relationship Id="rId31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40.svg"/><Relationship Id="rId14" Type="http://schemas.openxmlformats.org/officeDocument/2006/relationships/image" Target="../media/image53.png"/><Relationship Id="rId22" Type="http://schemas.openxmlformats.org/officeDocument/2006/relationships/image" Target="../media/image14.png"/><Relationship Id="rId27" Type="http://schemas.openxmlformats.org/officeDocument/2006/relationships/image" Target="../media/image63.png"/><Relationship Id="rId30" Type="http://schemas.openxmlformats.org/officeDocument/2006/relationships/image" Target="../media/image66.svg"/><Relationship Id="rId35" Type="http://schemas.openxmlformats.org/officeDocument/2006/relationships/image" Target="../media/image69.png"/><Relationship Id="rId8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sv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7" Type="http://schemas.openxmlformats.org/officeDocument/2006/relationships/image" Target="../media/image207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7" Type="http://schemas.openxmlformats.org/officeDocument/2006/relationships/image" Target="../media/image207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7" Type="http://schemas.openxmlformats.org/officeDocument/2006/relationships/image" Target="../media/image207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7" Type="http://schemas.openxmlformats.org/officeDocument/2006/relationships/image" Target="../media/image207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7" Type="http://schemas.openxmlformats.org/officeDocument/2006/relationships/image" Target="../media/image207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7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svg"/><Relationship Id="rId7" Type="http://schemas.openxmlformats.org/officeDocument/2006/relationships/image" Target="../media/image223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svg"/><Relationship Id="rId4" Type="http://schemas.openxmlformats.org/officeDocument/2006/relationships/image" Target="../media/image220.png"/><Relationship Id="rId9" Type="http://schemas.openxmlformats.org/officeDocument/2006/relationships/image" Target="../media/image22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svg"/><Relationship Id="rId3" Type="http://schemas.openxmlformats.org/officeDocument/2006/relationships/image" Target="../media/image227.svg"/><Relationship Id="rId7" Type="http://schemas.openxmlformats.org/officeDocument/2006/relationships/image" Target="../media/image231.svg"/><Relationship Id="rId12" Type="http://schemas.openxmlformats.org/officeDocument/2006/relationships/image" Target="../media/image23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35.svg"/><Relationship Id="rId5" Type="http://schemas.openxmlformats.org/officeDocument/2006/relationships/image" Target="../media/image229.sv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svg"/><Relationship Id="rId7" Type="http://schemas.openxmlformats.org/officeDocument/2006/relationships/image" Target="../media/image231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35.svg"/><Relationship Id="rId5" Type="http://schemas.openxmlformats.org/officeDocument/2006/relationships/image" Target="../media/image229.sv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svg"/><Relationship Id="rId18" Type="http://schemas.openxmlformats.org/officeDocument/2006/relationships/image" Target="../media/image236.png"/><Relationship Id="rId3" Type="http://schemas.openxmlformats.org/officeDocument/2006/relationships/image" Target="../media/image239.svg"/><Relationship Id="rId7" Type="http://schemas.openxmlformats.org/officeDocument/2006/relationships/image" Target="../media/image243.svg"/><Relationship Id="rId12" Type="http://schemas.openxmlformats.org/officeDocument/2006/relationships/image" Target="../media/image248.png"/><Relationship Id="rId17" Type="http://schemas.openxmlformats.org/officeDocument/2006/relationships/image" Target="../media/image253.svg"/><Relationship Id="rId2" Type="http://schemas.openxmlformats.org/officeDocument/2006/relationships/image" Target="../media/image238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svg"/><Relationship Id="rId5" Type="http://schemas.openxmlformats.org/officeDocument/2006/relationships/image" Target="../media/image241.svg"/><Relationship Id="rId15" Type="http://schemas.openxmlformats.org/officeDocument/2006/relationships/image" Target="../media/image251.svg"/><Relationship Id="rId10" Type="http://schemas.openxmlformats.org/officeDocument/2006/relationships/image" Target="../media/image246.png"/><Relationship Id="rId19" Type="http://schemas.openxmlformats.org/officeDocument/2006/relationships/image" Target="../media/image237.svg"/><Relationship Id="rId4" Type="http://schemas.openxmlformats.org/officeDocument/2006/relationships/image" Target="../media/image240.png"/><Relationship Id="rId9" Type="http://schemas.openxmlformats.org/officeDocument/2006/relationships/image" Target="../media/image245.svg"/><Relationship Id="rId1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svg"/><Relationship Id="rId3" Type="http://schemas.openxmlformats.org/officeDocument/2006/relationships/image" Target="../media/image239.svg"/><Relationship Id="rId7" Type="http://schemas.openxmlformats.org/officeDocument/2006/relationships/image" Target="../media/image243.svg"/><Relationship Id="rId12" Type="http://schemas.openxmlformats.org/officeDocument/2006/relationships/image" Target="../media/image248.png"/><Relationship Id="rId17" Type="http://schemas.openxmlformats.org/officeDocument/2006/relationships/image" Target="../media/image253.svg"/><Relationship Id="rId2" Type="http://schemas.openxmlformats.org/officeDocument/2006/relationships/image" Target="../media/image238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svg"/><Relationship Id="rId5" Type="http://schemas.openxmlformats.org/officeDocument/2006/relationships/image" Target="../media/image241.svg"/><Relationship Id="rId15" Type="http://schemas.openxmlformats.org/officeDocument/2006/relationships/image" Target="../media/image251.sv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svg"/><Relationship Id="rId14" Type="http://schemas.openxmlformats.org/officeDocument/2006/relationships/image" Target="../media/image25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svg"/><Relationship Id="rId18" Type="http://schemas.openxmlformats.org/officeDocument/2006/relationships/image" Target="../media/image270.png"/><Relationship Id="rId3" Type="http://schemas.openxmlformats.org/officeDocument/2006/relationships/image" Target="../media/image255.svg"/><Relationship Id="rId21" Type="http://schemas.openxmlformats.org/officeDocument/2006/relationships/image" Target="../media/image273.svg"/><Relationship Id="rId7" Type="http://schemas.openxmlformats.org/officeDocument/2006/relationships/image" Target="../media/image259.svg"/><Relationship Id="rId12" Type="http://schemas.openxmlformats.org/officeDocument/2006/relationships/image" Target="../media/image264.png"/><Relationship Id="rId17" Type="http://schemas.openxmlformats.org/officeDocument/2006/relationships/image" Target="../media/image269.sv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3.svg"/><Relationship Id="rId5" Type="http://schemas.openxmlformats.org/officeDocument/2006/relationships/image" Target="../media/image257.svg"/><Relationship Id="rId15" Type="http://schemas.openxmlformats.org/officeDocument/2006/relationships/image" Target="../media/image267.svg"/><Relationship Id="rId23" Type="http://schemas.openxmlformats.org/officeDocument/2006/relationships/image" Target="../media/image275.svg"/><Relationship Id="rId10" Type="http://schemas.openxmlformats.org/officeDocument/2006/relationships/image" Target="../media/image262.png"/><Relationship Id="rId19" Type="http://schemas.openxmlformats.org/officeDocument/2006/relationships/image" Target="../media/image271.svg"/><Relationship Id="rId4" Type="http://schemas.openxmlformats.org/officeDocument/2006/relationships/image" Target="../media/image256.png"/><Relationship Id="rId9" Type="http://schemas.openxmlformats.org/officeDocument/2006/relationships/image" Target="../media/image261.sv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image" Target="../media/image33.png"/><Relationship Id="rId18" Type="http://schemas.openxmlformats.org/officeDocument/2006/relationships/image" Target="../media/image277.sv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32.svg"/><Relationship Id="rId17" Type="http://schemas.openxmlformats.org/officeDocument/2006/relationships/image" Target="../media/image276.png"/><Relationship Id="rId2" Type="http://schemas.openxmlformats.org/officeDocument/2006/relationships/image" Target="../media/image37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35.png"/><Relationship Id="rId10" Type="http://schemas.openxmlformats.org/officeDocument/2006/relationships/image" Target="../media/image28.svg"/><Relationship Id="rId19" Type="http://schemas.openxmlformats.org/officeDocument/2006/relationships/image" Target="../media/image278.gif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image" Target="../media/image33.pn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32.svg"/><Relationship Id="rId17" Type="http://schemas.openxmlformats.org/officeDocument/2006/relationships/image" Target="../media/image279.gif"/><Relationship Id="rId2" Type="http://schemas.openxmlformats.org/officeDocument/2006/relationships/image" Target="../media/image37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35.png"/><Relationship Id="rId10" Type="http://schemas.openxmlformats.org/officeDocument/2006/relationships/image" Target="../media/image28.sv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85.svg"/><Relationship Id="rId18" Type="http://schemas.openxmlformats.org/officeDocument/2006/relationships/image" Target="../media/image29.png"/><Relationship Id="rId3" Type="http://schemas.openxmlformats.org/officeDocument/2006/relationships/image" Target="../media/image38.svg"/><Relationship Id="rId21" Type="http://schemas.openxmlformats.org/officeDocument/2006/relationships/image" Target="../media/image287.gif"/><Relationship Id="rId7" Type="http://schemas.openxmlformats.org/officeDocument/2006/relationships/image" Target="../media/image277.svg"/><Relationship Id="rId12" Type="http://schemas.openxmlformats.org/officeDocument/2006/relationships/image" Target="../media/image284.png"/><Relationship Id="rId17" Type="http://schemas.openxmlformats.org/officeDocument/2006/relationships/image" Target="../media/image40.svg"/><Relationship Id="rId2" Type="http://schemas.openxmlformats.org/officeDocument/2006/relationships/image" Target="../media/image37.png"/><Relationship Id="rId16" Type="http://schemas.openxmlformats.org/officeDocument/2006/relationships/image" Target="../media/image39.png"/><Relationship Id="rId20" Type="http://schemas.openxmlformats.org/officeDocument/2006/relationships/image" Target="../media/image28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283.svg"/><Relationship Id="rId5" Type="http://schemas.openxmlformats.org/officeDocument/2006/relationships/image" Target="../media/image281.svg"/><Relationship Id="rId15" Type="http://schemas.openxmlformats.org/officeDocument/2006/relationships/image" Target="../media/image4.svg"/><Relationship Id="rId10" Type="http://schemas.openxmlformats.org/officeDocument/2006/relationships/image" Target="../media/image282.png"/><Relationship Id="rId19" Type="http://schemas.openxmlformats.org/officeDocument/2006/relationships/image" Target="../media/image30.svg"/><Relationship Id="rId4" Type="http://schemas.openxmlformats.org/officeDocument/2006/relationships/image" Target="../media/image280.png"/><Relationship Id="rId9" Type="http://schemas.openxmlformats.org/officeDocument/2006/relationships/image" Target="../media/image44.svg"/><Relationship Id="rId1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gif"/><Relationship Id="rId13" Type="http://schemas.openxmlformats.org/officeDocument/2006/relationships/image" Target="../media/image299.png"/><Relationship Id="rId3" Type="http://schemas.openxmlformats.org/officeDocument/2006/relationships/image" Target="../media/image289.svg"/><Relationship Id="rId7" Type="http://schemas.openxmlformats.org/officeDocument/2006/relationships/image" Target="../media/image293.svg"/><Relationship Id="rId12" Type="http://schemas.openxmlformats.org/officeDocument/2006/relationships/image" Target="../media/image298.svg"/><Relationship Id="rId2" Type="http://schemas.openxmlformats.org/officeDocument/2006/relationships/image" Target="../media/image288.png"/><Relationship Id="rId16" Type="http://schemas.openxmlformats.org/officeDocument/2006/relationships/hyperlink" Target="https://pt.wikipedia.org/wiki/Teoria_dos_aut%C3%B4mato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svg"/><Relationship Id="rId15" Type="http://schemas.openxmlformats.org/officeDocument/2006/relationships/hyperlink" Target="https://github.com/kitao/pyxel" TargetMode="External"/><Relationship Id="rId10" Type="http://schemas.openxmlformats.org/officeDocument/2006/relationships/image" Target="../media/image296.sv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gif"/><Relationship Id="rId3" Type="http://schemas.openxmlformats.org/officeDocument/2006/relationships/image" Target="../media/image289.svg"/><Relationship Id="rId7" Type="http://schemas.openxmlformats.org/officeDocument/2006/relationships/image" Target="../media/image293.svg"/><Relationship Id="rId12" Type="http://schemas.openxmlformats.org/officeDocument/2006/relationships/image" Target="../media/image300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9.png"/><Relationship Id="rId5" Type="http://schemas.openxmlformats.org/officeDocument/2006/relationships/image" Target="../media/image302.svg"/><Relationship Id="rId10" Type="http://schemas.openxmlformats.org/officeDocument/2006/relationships/image" Target="../media/image296.svg"/><Relationship Id="rId4" Type="http://schemas.openxmlformats.org/officeDocument/2006/relationships/image" Target="../media/image301.png"/><Relationship Id="rId9" Type="http://schemas.openxmlformats.org/officeDocument/2006/relationships/image" Target="../media/image2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 descr="blue and green pixelated flowery tree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1" name="Picture 11" descr="pixelated character with yellow hair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2" name="Freeform 12" descr="pixelated green arrow pointing to the left"/>
          <p:cNvSpPr/>
          <p:nvPr/>
        </p:nvSpPr>
        <p:spPr>
          <a:xfrm flipH="1">
            <a:off x="6457336" y="876271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 descr="Start pixel art button"/>
          <p:cNvSpPr/>
          <p:nvPr/>
        </p:nvSpPr>
        <p:spPr>
          <a:xfrm>
            <a:off x="5425204" y="6752454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 descr="Menu pixel art button"/>
          <p:cNvSpPr/>
          <p:nvPr/>
        </p:nvSpPr>
        <p:spPr>
          <a:xfrm>
            <a:off x="8069413" y="674846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 descr="Sign In pixel art button"/>
          <p:cNvSpPr/>
          <p:nvPr/>
        </p:nvSpPr>
        <p:spPr>
          <a:xfrm>
            <a:off x="10713082" y="6773935"/>
            <a:ext cx="2221897" cy="917038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7" y="0"/>
                </a:lnTo>
                <a:lnTo>
                  <a:pt x="2221897" y="917038"/>
                </a:lnTo>
                <a:lnTo>
                  <a:pt x="0" y="9170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15511053" y="682309"/>
            <a:ext cx="1952265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2</a:t>
            </a:r>
          </a:p>
        </p:txBody>
      </p:sp>
      <p:sp>
        <p:nvSpPr>
          <p:cNvPr id="17" name="Freeform 17" descr="health bar pixel art for Player 1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 descr="health bar pixel art for Player 2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 descr="pixelated cat illustration"/>
          <p:cNvSpPr/>
          <p:nvPr/>
        </p:nvSpPr>
        <p:spPr>
          <a:xfrm flipH="1">
            <a:off x="1395041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 descr="pixelated street lamp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1" name="Picture 21" descr="pixelated yellow star slightly bouncing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 descr="pixelated yellow star slightly bouncing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 descr="pixelated yellow star slightly bouncing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 descr="pixelated yellow star slightly bouncing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 descr="pixelated yellow star slightly bouncing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 descr="pixelated yellow star slightly bouncing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 descr="pixelated button slightly bouncing from lower right to upper left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334472" y="7223943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639714"/>
            <a:ext cx="1866718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55094" y="8410749"/>
            <a:ext cx="5650752" cy="95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Alunos: Emanuel Lopes e stenio fonsêca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27447" y="2021582"/>
            <a:ext cx="14233106" cy="457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AUTÔMATOS UTILIZADOS EM NPC’S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  <a:ea typeface="Arcade Gamer"/>
                <a:cs typeface="Arcade Gamer"/>
                <a:sym typeface="Arcade Gamer"/>
              </a:rPr>
              <a:t>2500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OBJETIVOS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32949" y="2717800"/>
            <a:ext cx="13222102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Desenvolver uma implementação interativa do jogo Arkanoid em Python, utilizando o framework Pyxel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32949" y="408305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Aplicar conceitos de Autômatos Finitos (AFD e AFN) para controlar o comportamento do jogo, como o movimento da bola e do jogador, além do gerenciamento dos estados do jogo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32949" y="5448300"/>
            <a:ext cx="13222102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Desenvolver os elementos gráficos do jogo (tela, paddle, bola, blocos) de forma simplificada, utilizando Pyxel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32949" y="6813550"/>
            <a:ext cx="13222102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Proporcionar uma compreensão prática dos conceitos teóricos de AFD e AFN, aplicados em um contexto lúdico e visual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43242" y="27368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43242" y="41021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43242" y="54673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743242" y="68326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pixelated billboard sign"/>
          <p:cNvSpPr/>
          <p:nvPr/>
        </p:nvSpPr>
        <p:spPr>
          <a:xfrm>
            <a:off x="6345942" y="1260916"/>
            <a:ext cx="11843202" cy="7519469"/>
          </a:xfrm>
          <a:custGeom>
            <a:avLst/>
            <a:gdLst/>
            <a:ahLst/>
            <a:cxnLst/>
            <a:rect l="l" t="t" r="r" b="b"/>
            <a:pathLst>
              <a:path w="11843202" h="7519469">
                <a:moveTo>
                  <a:pt x="0" y="0"/>
                </a:moveTo>
                <a:lnTo>
                  <a:pt x="11843202" y="0"/>
                </a:lnTo>
                <a:lnTo>
                  <a:pt x="11843202" y="7519469"/>
                </a:lnTo>
                <a:lnTo>
                  <a:pt x="0" y="7519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 descr="pixelated Menu button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 descr="pixelated five hearts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7791364" y="1801017"/>
            <a:ext cx="8952357" cy="6439267"/>
          </a:xfrm>
          <a:custGeom>
            <a:avLst/>
            <a:gdLst/>
            <a:ahLst/>
            <a:cxnLst/>
            <a:rect l="l" t="t" r="r" b="b"/>
            <a:pathLst>
              <a:path w="8952357" h="6439267">
                <a:moveTo>
                  <a:pt x="0" y="0"/>
                </a:moveTo>
                <a:lnTo>
                  <a:pt x="8952357" y="0"/>
                </a:lnTo>
                <a:lnTo>
                  <a:pt x="8952357" y="6439267"/>
                </a:lnTo>
                <a:lnTo>
                  <a:pt x="0" y="64392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14" b="-101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55427" y="4098290"/>
            <a:ext cx="5747935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 .PY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32949" y="271780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config.py: Define constantes globais do jogo: tamanhos de tela, cores, configurações da bola, blocos e paddle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32949" y="408305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game.py: Lógica principal do jogo: inicializa o Pyxel, cria objetos (paddle, bola, blocos), gerencia atualizações, colisões e desenha a tela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32949" y="544830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ball.py: Define a classe Ball: movimento da bola, colisões com paddle e blocos, perda de vida (quando a bola cai), desenho da bola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32949" y="681355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block.py: Define a classe Block: tipo de bloco (normal, resistente, powerup), quantidade de vidas, gerenciamento de impactos e desenho dos blocos na tela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743242" y="27368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43242" y="41021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43242" y="54673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743242" y="68326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32949" y="271780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paddle.py: Define a classe Paddle: paddle controlado pelo jogador, movimentação, limites de tela e desenho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32949" y="408305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hud.py: Gera a interface gráfica (HUD): exibe informações como pontuação, vidas restantes e status do jogo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32949" y="544830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visualizador_diagrama.py: Gera o diagrama do AFD/AFN do jogo (exemplo: paddle ou bola), usando Graphviz para visualizar os estados e transições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32949" y="6813550"/>
            <a:ext cx="13222102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automato.py: Implementa o AFD/AFN do jogo Arkanoid: comportamento dos elementos como paddle e bola, simulação de estados e transições (ex: "esperando lançamento", "movendo", "batendo")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743242" y="27368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43242" y="41021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43242" y="54673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743242" y="68326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517401" y="741183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973835" y="2834088"/>
            <a:ext cx="14340329" cy="4986383"/>
            <a:chOff x="0" y="0"/>
            <a:chExt cx="3776877" cy="13132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6877" cy="1313286"/>
            </a:xfrm>
            <a:custGeom>
              <a:avLst/>
              <a:gdLst/>
              <a:ahLst/>
              <a:cxnLst/>
              <a:rect l="l" t="t" r="r" b="b"/>
              <a:pathLst>
                <a:path w="3776877" h="1313286">
                  <a:moveTo>
                    <a:pt x="0" y="0"/>
                  </a:moveTo>
                  <a:lnTo>
                    <a:pt x="3776877" y="0"/>
                  </a:lnTo>
                  <a:lnTo>
                    <a:pt x="3776877" y="1313286"/>
                  </a:lnTo>
                  <a:lnTo>
                    <a:pt x="0" y="1313286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6877" cy="136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648123" y="7389792"/>
            <a:ext cx="2804555" cy="1300294"/>
          </a:xfrm>
          <a:custGeom>
            <a:avLst/>
            <a:gdLst/>
            <a:ahLst/>
            <a:cxnLst/>
            <a:rect l="l" t="t" r="r" b="b"/>
            <a:pathLst>
              <a:path w="2804555" h="1300294">
                <a:moveTo>
                  <a:pt x="0" y="0"/>
                </a:moveTo>
                <a:lnTo>
                  <a:pt x="2804556" y="0"/>
                </a:lnTo>
                <a:lnTo>
                  <a:pt x="2804556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148991" y="5494654"/>
            <a:ext cx="1649689" cy="3217479"/>
          </a:xfrm>
          <a:custGeom>
            <a:avLst/>
            <a:gdLst/>
            <a:ahLst/>
            <a:cxnLst/>
            <a:rect l="l" t="t" r="r" b="b"/>
            <a:pathLst>
              <a:path w="1649689" h="3217479">
                <a:moveTo>
                  <a:pt x="0" y="0"/>
                </a:moveTo>
                <a:lnTo>
                  <a:pt x="1649689" y="0"/>
                </a:lnTo>
                <a:lnTo>
                  <a:pt x="1649689" y="3217479"/>
                </a:lnTo>
                <a:lnTo>
                  <a:pt x="0" y="3217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2747897" y="5124450"/>
            <a:ext cx="1279220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2237599" y="1167759"/>
            <a:ext cx="13812802" cy="131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51"/>
              </a:lnSpc>
              <a:spcBef>
                <a:spcPct val="0"/>
              </a:spcBef>
            </a:pPr>
            <a:r>
              <a:rPr lang="en-US" sz="7322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DIAGRAMAS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82544" y="5604044"/>
            <a:ext cx="10122913" cy="48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284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Representação  Gráfica dos Estados e Transições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055032" y="3231558"/>
            <a:ext cx="2177936" cy="1698790"/>
          </a:xfrm>
          <a:custGeom>
            <a:avLst/>
            <a:gdLst/>
            <a:ahLst/>
            <a:cxnLst/>
            <a:rect l="l" t="t" r="r" b="b"/>
            <a:pathLst>
              <a:path w="2177936" h="1698790">
                <a:moveTo>
                  <a:pt x="0" y="0"/>
                </a:moveTo>
                <a:lnTo>
                  <a:pt x="2177936" y="0"/>
                </a:lnTo>
                <a:lnTo>
                  <a:pt x="2177936" y="1698791"/>
                </a:lnTo>
                <a:lnTo>
                  <a:pt x="0" y="1698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0" y="2626026"/>
            <a:ext cx="18288000" cy="6240780"/>
          </a:xfrm>
          <a:custGeom>
            <a:avLst/>
            <a:gdLst/>
            <a:ahLst/>
            <a:cxnLst/>
            <a:rect l="l" t="t" r="r" b="b"/>
            <a:pathLst>
              <a:path w="18288000" h="6240780">
                <a:moveTo>
                  <a:pt x="0" y="0"/>
                </a:moveTo>
                <a:lnTo>
                  <a:pt x="18288000" y="0"/>
                </a:lnTo>
                <a:lnTo>
                  <a:pt x="18288000" y="6240780"/>
                </a:lnTo>
                <a:lnTo>
                  <a:pt x="0" y="6240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363686" y="1130413"/>
            <a:ext cx="11122783" cy="7510667"/>
          </a:xfrm>
          <a:custGeom>
            <a:avLst/>
            <a:gdLst/>
            <a:ahLst/>
            <a:cxnLst/>
            <a:rect l="l" t="t" r="r" b="b"/>
            <a:pathLst>
              <a:path w="11122783" h="7510667">
                <a:moveTo>
                  <a:pt x="0" y="0"/>
                </a:moveTo>
                <a:lnTo>
                  <a:pt x="11122782" y="0"/>
                </a:lnTo>
                <a:lnTo>
                  <a:pt x="11122782" y="7510667"/>
                </a:lnTo>
                <a:lnTo>
                  <a:pt x="0" y="7510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725" r="-21349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760357" y="165471"/>
            <a:ext cx="3527643" cy="1137665"/>
          </a:xfrm>
          <a:custGeom>
            <a:avLst/>
            <a:gdLst/>
            <a:ahLst/>
            <a:cxnLst/>
            <a:rect l="l" t="t" r="r" b="b"/>
            <a:pathLst>
              <a:path w="3527643" h="1137665">
                <a:moveTo>
                  <a:pt x="0" y="0"/>
                </a:moveTo>
                <a:lnTo>
                  <a:pt x="3527643" y="0"/>
                </a:lnTo>
                <a:lnTo>
                  <a:pt x="3527643" y="1137665"/>
                </a:lnTo>
                <a:lnTo>
                  <a:pt x="0" y="1137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4760357" y="213521"/>
            <a:ext cx="1111494" cy="1089615"/>
            <a:chOff x="0" y="0"/>
            <a:chExt cx="292739" cy="2869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2739" cy="286977"/>
            </a:xfrm>
            <a:custGeom>
              <a:avLst/>
              <a:gdLst/>
              <a:ahLst/>
              <a:cxnLst/>
              <a:rect l="l" t="t" r="r" b="b"/>
              <a:pathLst>
                <a:path w="292739" h="286977">
                  <a:moveTo>
                    <a:pt x="0" y="0"/>
                  </a:moveTo>
                  <a:lnTo>
                    <a:pt x="292739" y="0"/>
                  </a:lnTo>
                  <a:lnTo>
                    <a:pt x="292739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17B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2739" cy="325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34146" y="1028700"/>
            <a:ext cx="12667550" cy="9124801"/>
          </a:xfrm>
          <a:custGeom>
            <a:avLst/>
            <a:gdLst/>
            <a:ahLst/>
            <a:cxnLst/>
            <a:rect l="l" t="t" r="r" b="b"/>
            <a:pathLst>
              <a:path w="12667550" h="9124801">
                <a:moveTo>
                  <a:pt x="0" y="0"/>
                </a:moveTo>
                <a:lnTo>
                  <a:pt x="12667550" y="0"/>
                </a:lnTo>
                <a:lnTo>
                  <a:pt x="12667550" y="9124801"/>
                </a:lnTo>
                <a:lnTo>
                  <a:pt x="0" y="912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580" t="-872" r="-116684" b="-2236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4912757" y="317871"/>
            <a:ext cx="3527643" cy="1137665"/>
          </a:xfrm>
          <a:custGeom>
            <a:avLst/>
            <a:gdLst/>
            <a:ahLst/>
            <a:cxnLst/>
            <a:rect l="l" t="t" r="r" b="b"/>
            <a:pathLst>
              <a:path w="3527643" h="1137665">
                <a:moveTo>
                  <a:pt x="0" y="0"/>
                </a:moveTo>
                <a:lnTo>
                  <a:pt x="3527643" y="0"/>
                </a:lnTo>
                <a:lnTo>
                  <a:pt x="3527643" y="1137665"/>
                </a:lnTo>
                <a:lnTo>
                  <a:pt x="0" y="1137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5565085" y="341896"/>
            <a:ext cx="1111494" cy="1089615"/>
            <a:chOff x="0" y="0"/>
            <a:chExt cx="292739" cy="2869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2739" cy="286977"/>
            </a:xfrm>
            <a:custGeom>
              <a:avLst/>
              <a:gdLst/>
              <a:ahLst/>
              <a:cxnLst/>
              <a:rect l="l" t="t" r="r" b="b"/>
              <a:pathLst>
                <a:path w="292739" h="286977">
                  <a:moveTo>
                    <a:pt x="0" y="0"/>
                  </a:moveTo>
                  <a:lnTo>
                    <a:pt x="292739" y="0"/>
                  </a:lnTo>
                  <a:lnTo>
                    <a:pt x="292739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17B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2739" cy="325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28700" y="2531955"/>
            <a:ext cx="16296679" cy="7033093"/>
          </a:xfrm>
          <a:custGeom>
            <a:avLst/>
            <a:gdLst/>
            <a:ahLst/>
            <a:cxnLst/>
            <a:rect l="l" t="t" r="r" b="b"/>
            <a:pathLst>
              <a:path w="16296679" h="7033093">
                <a:moveTo>
                  <a:pt x="0" y="0"/>
                </a:moveTo>
                <a:lnTo>
                  <a:pt x="16296679" y="0"/>
                </a:lnTo>
                <a:lnTo>
                  <a:pt x="16296679" y="7033093"/>
                </a:lnTo>
                <a:lnTo>
                  <a:pt x="0" y="7033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2002" t="-34254" r="-22072" b="-2711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912757" y="317871"/>
            <a:ext cx="3527643" cy="1137665"/>
          </a:xfrm>
          <a:custGeom>
            <a:avLst/>
            <a:gdLst/>
            <a:ahLst/>
            <a:cxnLst/>
            <a:rect l="l" t="t" r="r" b="b"/>
            <a:pathLst>
              <a:path w="3527643" h="1137665">
                <a:moveTo>
                  <a:pt x="0" y="0"/>
                </a:moveTo>
                <a:lnTo>
                  <a:pt x="3527643" y="0"/>
                </a:lnTo>
                <a:lnTo>
                  <a:pt x="3527643" y="1137665"/>
                </a:lnTo>
                <a:lnTo>
                  <a:pt x="0" y="1137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6676578" y="341896"/>
            <a:ext cx="1111494" cy="1089615"/>
            <a:chOff x="0" y="0"/>
            <a:chExt cx="292739" cy="2869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2739" cy="286977"/>
            </a:xfrm>
            <a:custGeom>
              <a:avLst/>
              <a:gdLst/>
              <a:ahLst/>
              <a:cxnLst/>
              <a:rect l="l" t="t" r="r" b="b"/>
              <a:pathLst>
                <a:path w="292739" h="286977">
                  <a:moveTo>
                    <a:pt x="0" y="0"/>
                  </a:moveTo>
                  <a:lnTo>
                    <a:pt x="292739" y="0"/>
                  </a:lnTo>
                  <a:lnTo>
                    <a:pt x="292739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17B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2739" cy="325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79658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28700" y="2628349"/>
            <a:ext cx="15973340" cy="5450902"/>
          </a:xfrm>
          <a:custGeom>
            <a:avLst/>
            <a:gdLst/>
            <a:ahLst/>
            <a:cxnLst/>
            <a:rect l="l" t="t" r="r" b="b"/>
            <a:pathLst>
              <a:path w="15973340" h="5450902">
                <a:moveTo>
                  <a:pt x="0" y="0"/>
                </a:moveTo>
                <a:lnTo>
                  <a:pt x="15973340" y="0"/>
                </a:lnTo>
                <a:lnTo>
                  <a:pt x="15973340" y="5450902"/>
                </a:lnTo>
                <a:lnTo>
                  <a:pt x="0" y="5450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818" t="-68605" b="-5321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760357" y="0"/>
            <a:ext cx="3527643" cy="1137665"/>
          </a:xfrm>
          <a:custGeom>
            <a:avLst/>
            <a:gdLst/>
            <a:ahLst/>
            <a:cxnLst/>
            <a:rect l="l" t="t" r="r" b="b"/>
            <a:pathLst>
              <a:path w="3527643" h="1137665">
                <a:moveTo>
                  <a:pt x="0" y="0"/>
                </a:moveTo>
                <a:lnTo>
                  <a:pt x="3527643" y="0"/>
                </a:lnTo>
                <a:lnTo>
                  <a:pt x="3527643" y="1137665"/>
                </a:lnTo>
                <a:lnTo>
                  <a:pt x="0" y="1137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7176506" y="0"/>
            <a:ext cx="1111494" cy="1089615"/>
            <a:chOff x="0" y="0"/>
            <a:chExt cx="292739" cy="2869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2739" cy="286977"/>
            </a:xfrm>
            <a:custGeom>
              <a:avLst/>
              <a:gdLst/>
              <a:ahLst/>
              <a:cxnLst/>
              <a:rect l="l" t="t" r="r" b="b"/>
              <a:pathLst>
                <a:path w="292739" h="286977">
                  <a:moveTo>
                    <a:pt x="0" y="0"/>
                  </a:moveTo>
                  <a:lnTo>
                    <a:pt x="292739" y="0"/>
                  </a:lnTo>
                  <a:lnTo>
                    <a:pt x="292739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17B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2739" cy="325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xelated battery showing three bars insid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3" name="Freeform 3" descr="pixelated five hearts 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 descr="Menu pixel art button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2251760" y="572874"/>
            <a:ext cx="1211480" cy="624416"/>
            <a:chOff x="0" y="0"/>
            <a:chExt cx="1615307" cy="832555"/>
          </a:xfrm>
        </p:grpSpPr>
        <p:sp>
          <p:nvSpPr>
            <p:cNvPr id="6" name="TextBox 6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id="7" name="Freeform 7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09095" y="713838"/>
            <a:ext cx="862336" cy="327152"/>
            <a:chOff x="0" y="0"/>
            <a:chExt cx="1149782" cy="436203"/>
          </a:xfrm>
        </p:grpSpPr>
        <p:sp>
          <p:nvSpPr>
            <p:cNvPr id="9" name="TextBox 9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81134" y="688074"/>
            <a:ext cx="908861" cy="327152"/>
            <a:chOff x="0" y="0"/>
            <a:chExt cx="1211815" cy="436203"/>
          </a:xfrm>
        </p:grpSpPr>
        <p:sp>
          <p:nvSpPr>
            <p:cNvPr id="12" name="TextBox 12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9" descr="pixelated flower bush"/>
          <p:cNvSpPr/>
          <p:nvPr/>
        </p:nvSpPr>
        <p:spPr>
          <a:xfrm>
            <a:off x="6624859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 descr="pixelated fire hydrant"/>
          <p:cNvSpPr/>
          <p:nvPr/>
        </p:nvSpPr>
        <p:spPr>
          <a:xfrm>
            <a:off x="3368302" y="8874766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9" y="0"/>
                </a:lnTo>
                <a:lnTo>
                  <a:pt x="471619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 descr="pixelated flower bush"/>
          <p:cNvSpPr/>
          <p:nvPr/>
        </p:nvSpPr>
        <p:spPr>
          <a:xfrm>
            <a:off x="-1901134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 descr="pixelated flower bush"/>
          <p:cNvSpPr/>
          <p:nvPr/>
        </p:nvSpPr>
        <p:spPr>
          <a:xfrm>
            <a:off x="429224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899" y="0"/>
                </a:lnTo>
                <a:lnTo>
                  <a:pt x="2913899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 descr="pixelated park bench  "/>
          <p:cNvSpPr/>
          <p:nvPr/>
        </p:nvSpPr>
        <p:spPr>
          <a:xfrm>
            <a:off x="4144721" y="8650004"/>
            <a:ext cx="2259934" cy="1072441"/>
          </a:xfrm>
          <a:custGeom>
            <a:avLst/>
            <a:gdLst/>
            <a:ahLst/>
            <a:cxnLst/>
            <a:rect l="l" t="t" r="r" b="b"/>
            <a:pathLst>
              <a:path w="2259934" h="1072441">
                <a:moveTo>
                  <a:pt x="0" y="0"/>
                </a:moveTo>
                <a:lnTo>
                  <a:pt x="2259933" y="0"/>
                </a:lnTo>
                <a:lnTo>
                  <a:pt x="2259933" y="1072442"/>
                </a:lnTo>
                <a:lnTo>
                  <a:pt x="0" y="107244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429224" y="1305340"/>
            <a:ext cx="16230600" cy="1286511"/>
            <a:chOff x="0" y="0"/>
            <a:chExt cx="4274726" cy="338834"/>
          </a:xfrm>
        </p:grpSpPr>
        <p:sp>
          <p:nvSpPr>
            <p:cNvPr id="25" name="Freeform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274726" cy="338834"/>
            </a:xfrm>
            <a:custGeom>
              <a:avLst/>
              <a:gdLst/>
              <a:ahLst/>
              <a:cxnLst/>
              <a:rect l="l" t="t" r="r" b="b"/>
              <a:pathLst>
                <a:path w="4274726" h="338834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15461"/>
                  </a:lnTo>
                  <a:cubicBezTo>
                    <a:pt x="4274726" y="328370"/>
                    <a:pt x="4264261" y="338834"/>
                    <a:pt x="4251353" y="338834"/>
                  </a:cubicBezTo>
                  <a:lnTo>
                    <a:pt x="23373" y="338834"/>
                  </a:lnTo>
                  <a:cubicBezTo>
                    <a:pt x="10464" y="338834"/>
                    <a:pt x="0" y="328370"/>
                    <a:pt x="0" y="315461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274726" cy="3674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7" name="Freeform 27" descr="pixelated green arrow pointing to the left"/>
          <p:cNvSpPr/>
          <p:nvPr/>
        </p:nvSpPr>
        <p:spPr>
          <a:xfrm flipH="1">
            <a:off x="8455403" y="190605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8995953" y="1796015"/>
            <a:ext cx="71531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TÓPICOS DE APRESENTAÇÃO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3115" y="1295815"/>
            <a:ext cx="7217666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SUMÁRIO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99743" y="2896651"/>
            <a:ext cx="71531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INTRODUÇÃO</a:t>
            </a:r>
          </a:p>
        </p:txBody>
      </p:sp>
      <p:sp>
        <p:nvSpPr>
          <p:cNvPr id="31" name="Freeform 31" descr="pixelated green arrow pointing to the left"/>
          <p:cNvSpPr/>
          <p:nvPr/>
        </p:nvSpPr>
        <p:spPr>
          <a:xfrm flipH="1">
            <a:off x="8455403" y="300668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TextBox 32"/>
          <p:cNvSpPr txBox="1"/>
          <p:nvPr/>
        </p:nvSpPr>
        <p:spPr>
          <a:xfrm>
            <a:off x="9008825" y="3574551"/>
            <a:ext cx="71531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FUNDAMENTAÇÃO TEÓRICA</a:t>
            </a:r>
          </a:p>
        </p:txBody>
      </p:sp>
      <p:sp>
        <p:nvSpPr>
          <p:cNvPr id="33" name="Freeform 33" descr="pixelated green arrow pointing to the left"/>
          <p:cNvSpPr/>
          <p:nvPr/>
        </p:nvSpPr>
        <p:spPr>
          <a:xfrm flipH="1">
            <a:off x="8464485" y="368458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/>
          <p:cNvSpPr txBox="1"/>
          <p:nvPr/>
        </p:nvSpPr>
        <p:spPr>
          <a:xfrm>
            <a:off x="9008825" y="4250826"/>
            <a:ext cx="71531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JOGO 1: ARKANOID</a:t>
            </a:r>
          </a:p>
        </p:txBody>
      </p:sp>
      <p:sp>
        <p:nvSpPr>
          <p:cNvPr id="35" name="Freeform 35" descr="pixelated green arrow pointing to the left"/>
          <p:cNvSpPr/>
          <p:nvPr/>
        </p:nvSpPr>
        <p:spPr>
          <a:xfrm flipH="1">
            <a:off x="8464485" y="436086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TextBox 36"/>
          <p:cNvSpPr txBox="1"/>
          <p:nvPr/>
        </p:nvSpPr>
        <p:spPr>
          <a:xfrm>
            <a:off x="9008825" y="4910435"/>
            <a:ext cx="71531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JOGO 2: INTERAÇÃO COM NPC</a:t>
            </a:r>
          </a:p>
        </p:txBody>
      </p:sp>
      <p:sp>
        <p:nvSpPr>
          <p:cNvPr id="37" name="Freeform 37" descr="pixelated green arrow pointing to the left"/>
          <p:cNvSpPr/>
          <p:nvPr/>
        </p:nvSpPr>
        <p:spPr>
          <a:xfrm flipH="1">
            <a:off x="8464485" y="502047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 descr="pixelated green arrow pointing to the left"/>
          <p:cNvSpPr/>
          <p:nvPr/>
        </p:nvSpPr>
        <p:spPr>
          <a:xfrm flipH="1">
            <a:off x="8464485" y="567769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TextBox 39"/>
          <p:cNvSpPr txBox="1"/>
          <p:nvPr/>
        </p:nvSpPr>
        <p:spPr>
          <a:xfrm>
            <a:off x="8995953" y="6883735"/>
            <a:ext cx="71531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CONCLUSÃO</a:t>
            </a:r>
          </a:p>
        </p:txBody>
      </p:sp>
      <p:sp>
        <p:nvSpPr>
          <p:cNvPr id="40" name="Freeform 40" descr="pixelated green arrow pointing to the left"/>
          <p:cNvSpPr/>
          <p:nvPr/>
        </p:nvSpPr>
        <p:spPr>
          <a:xfrm flipH="1">
            <a:off x="8482414" y="6346737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1" name="TextBox 41"/>
          <p:cNvSpPr txBox="1"/>
          <p:nvPr/>
        </p:nvSpPr>
        <p:spPr>
          <a:xfrm>
            <a:off x="9008824" y="5567660"/>
            <a:ext cx="765099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ADENDO : NPC AFD COMPLEXO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7341974" y="9085772"/>
            <a:ext cx="646680" cy="646680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2C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46" name="Freeform 40" descr="pixelated green arrow pointing to the left">
            <a:extLst>
              <a:ext uri="{FF2B5EF4-FFF2-40B4-BE49-F238E27FC236}">
                <a16:creationId xmlns:a16="http://schemas.microsoft.com/office/drawing/2014/main" id="{1B812766-E855-4604-68D6-BB9E335DE0B4}"/>
              </a:ext>
            </a:extLst>
          </p:cNvPr>
          <p:cNvSpPr/>
          <p:nvPr/>
        </p:nvSpPr>
        <p:spPr>
          <a:xfrm flipH="1">
            <a:off x="8544524" y="6982732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7" name="TextBox 39">
            <a:extLst>
              <a:ext uri="{FF2B5EF4-FFF2-40B4-BE49-F238E27FC236}">
                <a16:creationId xmlns:a16="http://schemas.microsoft.com/office/drawing/2014/main" id="{837ABEF5-A556-1A69-3D8B-0C13DB869A9E}"/>
              </a:ext>
            </a:extLst>
          </p:cNvPr>
          <p:cNvSpPr txBox="1"/>
          <p:nvPr/>
        </p:nvSpPr>
        <p:spPr>
          <a:xfrm>
            <a:off x="9023160" y="6225315"/>
            <a:ext cx="715318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LIMITAçÕES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79658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0" y="2463060"/>
            <a:ext cx="18288000" cy="5943600"/>
          </a:xfrm>
          <a:custGeom>
            <a:avLst/>
            <a:gdLst/>
            <a:ahLst/>
            <a:cxnLst/>
            <a:rect l="l" t="t" r="r" b="b"/>
            <a:pathLst>
              <a:path w="18288000" h="5943600">
                <a:moveTo>
                  <a:pt x="0" y="0"/>
                </a:moveTo>
                <a:lnTo>
                  <a:pt x="18288000" y="0"/>
                </a:lnTo>
                <a:lnTo>
                  <a:pt x="18288000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78220" y="2952654"/>
            <a:ext cx="15698286" cy="4807600"/>
          </a:xfrm>
          <a:custGeom>
            <a:avLst/>
            <a:gdLst/>
            <a:ahLst/>
            <a:cxnLst/>
            <a:rect l="l" t="t" r="r" b="b"/>
            <a:pathLst>
              <a:path w="15698286" h="4807600">
                <a:moveTo>
                  <a:pt x="0" y="0"/>
                </a:moveTo>
                <a:lnTo>
                  <a:pt x="15698286" y="0"/>
                </a:lnTo>
                <a:lnTo>
                  <a:pt x="15698286" y="4807601"/>
                </a:lnTo>
                <a:lnTo>
                  <a:pt x="0" y="4807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8040" r="-144178" b="-561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79658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AFN</a:t>
            </a:r>
          </a:p>
        </p:txBody>
      </p:sp>
      <p:sp>
        <p:nvSpPr>
          <p:cNvPr id="8" name="Freeform 8"/>
          <p:cNvSpPr/>
          <p:nvPr/>
        </p:nvSpPr>
        <p:spPr>
          <a:xfrm>
            <a:off x="14726649" y="75779"/>
            <a:ext cx="3561351" cy="1090664"/>
          </a:xfrm>
          <a:custGeom>
            <a:avLst/>
            <a:gdLst/>
            <a:ahLst/>
            <a:cxnLst/>
            <a:rect l="l" t="t" r="r" b="b"/>
            <a:pathLst>
              <a:path w="3561351" h="1090664">
                <a:moveTo>
                  <a:pt x="0" y="0"/>
                </a:moveTo>
                <a:lnTo>
                  <a:pt x="3561351" y="0"/>
                </a:lnTo>
                <a:lnTo>
                  <a:pt x="3561351" y="1090664"/>
                </a:lnTo>
                <a:lnTo>
                  <a:pt x="0" y="1090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4726649" y="76827"/>
            <a:ext cx="1111494" cy="1089615"/>
            <a:chOff x="0" y="0"/>
            <a:chExt cx="292739" cy="2869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2739" cy="286977"/>
            </a:xfrm>
            <a:custGeom>
              <a:avLst/>
              <a:gdLst/>
              <a:ahLst/>
              <a:cxnLst/>
              <a:rect l="l" t="t" r="r" b="b"/>
              <a:pathLst>
                <a:path w="292739" h="286977">
                  <a:moveTo>
                    <a:pt x="0" y="0"/>
                  </a:moveTo>
                  <a:lnTo>
                    <a:pt x="292739" y="0"/>
                  </a:lnTo>
                  <a:lnTo>
                    <a:pt x="292739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17B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2739" cy="325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757736" y="1627095"/>
            <a:ext cx="15410500" cy="6631803"/>
          </a:xfrm>
          <a:custGeom>
            <a:avLst/>
            <a:gdLst/>
            <a:ahLst/>
            <a:cxnLst/>
            <a:rect l="l" t="t" r="r" b="b"/>
            <a:pathLst>
              <a:path w="15410500" h="6631803">
                <a:moveTo>
                  <a:pt x="0" y="0"/>
                </a:moveTo>
                <a:lnTo>
                  <a:pt x="15410500" y="0"/>
                </a:lnTo>
                <a:lnTo>
                  <a:pt x="15410500" y="6631803"/>
                </a:lnTo>
                <a:lnTo>
                  <a:pt x="0" y="663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85" t="-94741" r="-132442" b="-1122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79658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AFN</a:t>
            </a:r>
          </a:p>
        </p:txBody>
      </p:sp>
      <p:sp>
        <p:nvSpPr>
          <p:cNvPr id="8" name="Freeform 8"/>
          <p:cNvSpPr/>
          <p:nvPr/>
        </p:nvSpPr>
        <p:spPr>
          <a:xfrm>
            <a:off x="14726649" y="75779"/>
            <a:ext cx="3561351" cy="1090664"/>
          </a:xfrm>
          <a:custGeom>
            <a:avLst/>
            <a:gdLst/>
            <a:ahLst/>
            <a:cxnLst/>
            <a:rect l="l" t="t" r="r" b="b"/>
            <a:pathLst>
              <a:path w="3561351" h="1090664">
                <a:moveTo>
                  <a:pt x="0" y="0"/>
                </a:moveTo>
                <a:lnTo>
                  <a:pt x="3561351" y="0"/>
                </a:lnTo>
                <a:lnTo>
                  <a:pt x="3561351" y="1090664"/>
                </a:lnTo>
                <a:lnTo>
                  <a:pt x="0" y="1090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5544445" y="76827"/>
            <a:ext cx="1111494" cy="1089615"/>
            <a:chOff x="0" y="0"/>
            <a:chExt cx="292739" cy="2869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2739" cy="286977"/>
            </a:xfrm>
            <a:custGeom>
              <a:avLst/>
              <a:gdLst/>
              <a:ahLst/>
              <a:cxnLst/>
              <a:rect l="l" t="t" r="r" b="b"/>
              <a:pathLst>
                <a:path w="292739" h="286977">
                  <a:moveTo>
                    <a:pt x="0" y="0"/>
                  </a:moveTo>
                  <a:lnTo>
                    <a:pt x="292739" y="0"/>
                  </a:lnTo>
                  <a:lnTo>
                    <a:pt x="292739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17B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2739" cy="325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757736" y="1627095"/>
            <a:ext cx="15410500" cy="6631803"/>
          </a:xfrm>
          <a:custGeom>
            <a:avLst/>
            <a:gdLst/>
            <a:ahLst/>
            <a:cxnLst/>
            <a:rect l="l" t="t" r="r" b="b"/>
            <a:pathLst>
              <a:path w="15410500" h="6631803">
                <a:moveTo>
                  <a:pt x="0" y="0"/>
                </a:moveTo>
                <a:lnTo>
                  <a:pt x="15410500" y="0"/>
                </a:lnTo>
                <a:lnTo>
                  <a:pt x="15410500" y="6631803"/>
                </a:lnTo>
                <a:lnTo>
                  <a:pt x="0" y="663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886" t="-63151" r="-73542" b="-428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79658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AFN</a:t>
            </a:r>
          </a:p>
        </p:txBody>
      </p:sp>
      <p:sp>
        <p:nvSpPr>
          <p:cNvPr id="8" name="Freeform 8"/>
          <p:cNvSpPr/>
          <p:nvPr/>
        </p:nvSpPr>
        <p:spPr>
          <a:xfrm>
            <a:off x="14726649" y="75779"/>
            <a:ext cx="3561351" cy="1090664"/>
          </a:xfrm>
          <a:custGeom>
            <a:avLst/>
            <a:gdLst/>
            <a:ahLst/>
            <a:cxnLst/>
            <a:rect l="l" t="t" r="r" b="b"/>
            <a:pathLst>
              <a:path w="3561351" h="1090664">
                <a:moveTo>
                  <a:pt x="0" y="0"/>
                </a:moveTo>
                <a:lnTo>
                  <a:pt x="3561351" y="0"/>
                </a:lnTo>
                <a:lnTo>
                  <a:pt x="3561351" y="1090664"/>
                </a:lnTo>
                <a:lnTo>
                  <a:pt x="0" y="1090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6245112" y="75779"/>
            <a:ext cx="1111494" cy="1089615"/>
            <a:chOff x="0" y="0"/>
            <a:chExt cx="292739" cy="2869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2739" cy="286977"/>
            </a:xfrm>
            <a:custGeom>
              <a:avLst/>
              <a:gdLst/>
              <a:ahLst/>
              <a:cxnLst/>
              <a:rect l="l" t="t" r="r" b="b"/>
              <a:pathLst>
                <a:path w="292739" h="286977">
                  <a:moveTo>
                    <a:pt x="0" y="0"/>
                  </a:moveTo>
                  <a:lnTo>
                    <a:pt x="292739" y="0"/>
                  </a:lnTo>
                  <a:lnTo>
                    <a:pt x="292739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17B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2739" cy="325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79658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197915" y="1946215"/>
            <a:ext cx="15892170" cy="7517825"/>
          </a:xfrm>
          <a:custGeom>
            <a:avLst/>
            <a:gdLst/>
            <a:ahLst/>
            <a:cxnLst/>
            <a:rect l="l" t="t" r="r" b="b"/>
            <a:pathLst>
              <a:path w="15892170" h="7517825">
                <a:moveTo>
                  <a:pt x="0" y="0"/>
                </a:moveTo>
                <a:lnTo>
                  <a:pt x="15892170" y="0"/>
                </a:lnTo>
                <a:lnTo>
                  <a:pt x="15892170" y="7517825"/>
                </a:lnTo>
                <a:lnTo>
                  <a:pt x="0" y="751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252" t="-29104" b="-2496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726649" y="75779"/>
            <a:ext cx="3561351" cy="1090664"/>
          </a:xfrm>
          <a:custGeom>
            <a:avLst/>
            <a:gdLst/>
            <a:ahLst/>
            <a:cxnLst/>
            <a:rect l="l" t="t" r="r" b="b"/>
            <a:pathLst>
              <a:path w="3561351" h="1090664">
                <a:moveTo>
                  <a:pt x="0" y="0"/>
                </a:moveTo>
                <a:lnTo>
                  <a:pt x="3561351" y="0"/>
                </a:lnTo>
                <a:lnTo>
                  <a:pt x="3561351" y="1090664"/>
                </a:lnTo>
                <a:lnTo>
                  <a:pt x="0" y="1090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7176506" y="75779"/>
            <a:ext cx="1111494" cy="1089615"/>
            <a:chOff x="0" y="0"/>
            <a:chExt cx="292739" cy="2869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2739" cy="286977"/>
            </a:xfrm>
            <a:custGeom>
              <a:avLst/>
              <a:gdLst/>
              <a:ahLst/>
              <a:cxnLst/>
              <a:rect l="l" t="t" r="r" b="b"/>
              <a:pathLst>
                <a:path w="292739" h="286977">
                  <a:moveTo>
                    <a:pt x="0" y="0"/>
                  </a:moveTo>
                  <a:lnTo>
                    <a:pt x="292739" y="0"/>
                  </a:lnTo>
                  <a:lnTo>
                    <a:pt x="292739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17B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2739" cy="325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81043" y="61121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183" y="181801"/>
            <a:ext cx="17434467" cy="9604914"/>
            <a:chOff x="0" y="0"/>
            <a:chExt cx="4591794" cy="2529689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591794" cy="2529689"/>
            </a:xfrm>
            <a:custGeom>
              <a:avLst/>
              <a:gdLst/>
              <a:ahLst/>
              <a:cxnLst/>
              <a:rect l="l" t="t" r="r" b="b"/>
              <a:pathLst>
                <a:path w="4591794" h="2529689">
                  <a:moveTo>
                    <a:pt x="21759" y="0"/>
                  </a:moveTo>
                  <a:lnTo>
                    <a:pt x="4570035" y="0"/>
                  </a:lnTo>
                  <a:cubicBezTo>
                    <a:pt x="4575806" y="0"/>
                    <a:pt x="4581340" y="2292"/>
                    <a:pt x="4585421" y="6373"/>
                  </a:cubicBezTo>
                  <a:cubicBezTo>
                    <a:pt x="4589501" y="10454"/>
                    <a:pt x="4591794" y="15988"/>
                    <a:pt x="4591794" y="21759"/>
                  </a:cubicBezTo>
                  <a:lnTo>
                    <a:pt x="4591794" y="2507930"/>
                  </a:lnTo>
                  <a:cubicBezTo>
                    <a:pt x="4591794" y="2513701"/>
                    <a:pt x="4589501" y="2519236"/>
                    <a:pt x="4585421" y="2523316"/>
                  </a:cubicBezTo>
                  <a:cubicBezTo>
                    <a:pt x="4581340" y="2527397"/>
                    <a:pt x="4575806" y="2529689"/>
                    <a:pt x="4570035" y="2529689"/>
                  </a:cubicBezTo>
                  <a:lnTo>
                    <a:pt x="21759" y="2529689"/>
                  </a:lnTo>
                  <a:cubicBezTo>
                    <a:pt x="15988" y="2529689"/>
                    <a:pt x="10454" y="2527397"/>
                    <a:pt x="6373" y="2523316"/>
                  </a:cubicBezTo>
                  <a:cubicBezTo>
                    <a:pt x="2292" y="2519236"/>
                    <a:pt x="0" y="2513701"/>
                    <a:pt x="0" y="2507930"/>
                  </a:cubicBezTo>
                  <a:lnTo>
                    <a:pt x="0" y="21759"/>
                  </a:lnTo>
                  <a:cubicBezTo>
                    <a:pt x="0" y="15988"/>
                    <a:pt x="2292" y="10454"/>
                    <a:pt x="6373" y="6373"/>
                  </a:cubicBezTo>
                  <a:cubicBezTo>
                    <a:pt x="10454" y="2292"/>
                    <a:pt x="15988" y="0"/>
                    <a:pt x="2175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91794" cy="255826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 descr="pixelated arrow pointing to the right"/>
          <p:cNvSpPr/>
          <p:nvPr/>
        </p:nvSpPr>
        <p:spPr>
          <a:xfrm flipH="1">
            <a:off x="1156094" y="41589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2299" r="16761"/>
          <a:stretch>
            <a:fillRect/>
          </a:stretch>
        </p:blipFill>
        <p:spPr>
          <a:xfrm>
            <a:off x="3610473" y="957934"/>
            <a:ext cx="10953742" cy="868563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7367" y="305857"/>
            <a:ext cx="65639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VÍDEO DO PROGRAMA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EF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 descr="pixelated cafe storefront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 descr="pixelated flower bush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 descr="pixelated flower bush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 descr="pixelated fire hydrant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 descr="pixelated arrow pointing downwards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 descr="pixelated arrow pointing to the left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 descr="pixelated arrow pointing upwards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 descr="pixelated arrow pointing to the right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 descr="pixelated flower bush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 descr="pixelated flower bush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 descr="pixelated trophy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 descr="Sign In pixelated button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9" name="Picture 19" descr="pixelated sword slightly bouncing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0" name="Picture 20" descr="pixelated hammer slightly bouncing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719050" y="1843886"/>
            <a:ext cx="12849901" cy="369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JOGO 2: INTERAÇÃO COM NPC</a:t>
            </a:r>
          </a:p>
        </p:txBody>
      </p:sp>
      <p:pic>
        <p:nvPicPr>
          <p:cNvPr id="22" name="Picture 22" descr="pixelated star slightly bouncing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3" name="Picture 23" descr="pixelated star slightly bouncing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4" name="Freeform 24" descr="pixelated brick wall segment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 descr="pixelated brick wall segment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 descr="pixelated brick wall segment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 descr="pixelated brick wall segment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 descr="pixelated question mark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 descr="pixelated brick wall segment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 descr="pixelated question mark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 descr="pixelated brick wall segment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 descr="pixelated cat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 descr="pixelated rabbit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4" name="Group 34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OBJETIVOS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32949" y="2717800"/>
            <a:ext cx="13222102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Implementação de NPCs interativos usando autômatos AFD/AFN/AP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32949" y="4083050"/>
            <a:ext cx="13222102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Transformar conceitos de Teoria da Computação (como AFD, AFN e AP) em um jogo interativo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32949" y="544830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No Mercador (AFD) e Ferreiro (AFN), simular decisões como negociar preços, aceitar trocas ou falhar na forja, variando comportamentos com base em inputs e condições específicas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32949" y="6813550"/>
            <a:ext cx="13222102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Proporcionar uma compreensão prática dos conceitos teóricos de AFD, AFN, e AP,  aplicados em um contexto lúdico e visual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43242" y="27368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43242" y="41021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43242" y="54673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743242" y="68326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pixelated billboard sign"/>
          <p:cNvSpPr/>
          <p:nvPr/>
        </p:nvSpPr>
        <p:spPr>
          <a:xfrm>
            <a:off x="6711683" y="1493132"/>
            <a:ext cx="11477460" cy="7287253"/>
          </a:xfrm>
          <a:custGeom>
            <a:avLst/>
            <a:gdLst/>
            <a:ahLst/>
            <a:cxnLst/>
            <a:rect l="l" t="t" r="r" b="b"/>
            <a:pathLst>
              <a:path w="11477460" h="7287253">
                <a:moveTo>
                  <a:pt x="0" y="0"/>
                </a:moveTo>
                <a:lnTo>
                  <a:pt x="11477461" y="0"/>
                </a:lnTo>
                <a:lnTo>
                  <a:pt x="11477461" y="7287253"/>
                </a:lnTo>
                <a:lnTo>
                  <a:pt x="0" y="7287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 descr="pixelated Menu button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 descr="pixelated five hearts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9565129" y="1576411"/>
            <a:ext cx="5770568" cy="7134177"/>
            <a:chOff x="0" y="0"/>
            <a:chExt cx="7694091" cy="9512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94091" cy="3183177"/>
            </a:xfrm>
            <a:custGeom>
              <a:avLst/>
              <a:gdLst/>
              <a:ahLst/>
              <a:cxnLst/>
              <a:rect l="l" t="t" r="r" b="b"/>
              <a:pathLst>
                <a:path w="7694091" h="3183177">
                  <a:moveTo>
                    <a:pt x="0" y="0"/>
                  </a:moveTo>
                  <a:lnTo>
                    <a:pt x="7694091" y="0"/>
                  </a:lnTo>
                  <a:lnTo>
                    <a:pt x="7694091" y="3183177"/>
                  </a:lnTo>
                  <a:lnTo>
                    <a:pt x="0" y="3183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736" r="-45201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3183177"/>
              <a:ext cx="7694091" cy="6329060"/>
            </a:xfrm>
            <a:custGeom>
              <a:avLst/>
              <a:gdLst/>
              <a:ahLst/>
              <a:cxnLst/>
              <a:rect l="l" t="t" r="r" b="b"/>
              <a:pathLst>
                <a:path w="7694091" h="6329060">
                  <a:moveTo>
                    <a:pt x="0" y="0"/>
                  </a:moveTo>
                  <a:lnTo>
                    <a:pt x="7694091" y="0"/>
                  </a:lnTo>
                  <a:lnTo>
                    <a:pt x="7694091" y="6329060"/>
                  </a:lnTo>
                  <a:lnTo>
                    <a:pt x="0" y="6329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401" r="-240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5427" y="4098290"/>
            <a:ext cx="5747935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 .PY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32949" y="271780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game.py: inicializa o Pyxel, carrega os NPCs (Mercador, Ferreiro, Informante), trata interações, exibe diálogos, e desenha os retratos e a interface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32949" y="408305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Imagens.py: Gerencia as sprites e retratos dos NPCs no formato .pyxres. Fornece as coordenadas (u, v) para desenhar cada imagem no jogo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32949" y="5448300"/>
            <a:ext cx="13222102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NpcMercante.py: Implementa o AFD do Mercador: um autômato determinístico para gerenciar as interações de compra e negociação no jogo. Inclui lógica de "verificar compra" com chance de sucesso ou recusa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32949" y="6813550"/>
            <a:ext cx="13222102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NpcFerreiro.py: Define o AFN do Ferreiro: múltiplos caminhos possíveis (forjar, melhorar arma, desafio), permitindo uma narrativa mais complexa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43242" y="27368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43242" y="41021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43242" y="54673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743242" y="68326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5970" y="314206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pixelated billboard sign"/>
          <p:cNvSpPr/>
          <p:nvPr/>
        </p:nvSpPr>
        <p:spPr>
          <a:xfrm>
            <a:off x="10807632" y="1949135"/>
            <a:ext cx="6451668" cy="10752781"/>
          </a:xfrm>
          <a:custGeom>
            <a:avLst/>
            <a:gdLst/>
            <a:ahLst/>
            <a:cxnLst/>
            <a:rect l="l" t="t" r="r" b="b"/>
            <a:pathLst>
              <a:path w="6451668" h="10752781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028700" y="5269834"/>
            <a:ext cx="8560485" cy="2376956"/>
            <a:chOff x="0" y="0"/>
            <a:chExt cx="2254613" cy="626030"/>
          </a:xfrm>
        </p:grpSpPr>
        <p:sp>
          <p:nvSpPr>
            <p:cNvPr id="5" name="Freeform 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2254613" cy="568880"/>
            </a:xfrm>
            <a:custGeom>
              <a:avLst/>
              <a:gdLst/>
              <a:ahLst/>
              <a:cxnLst/>
              <a:rect l="l" t="t" r="r" b="b"/>
              <a:pathLst>
                <a:path w="2254613" h="568880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524565"/>
                  </a:lnTo>
                  <a:cubicBezTo>
                    <a:pt x="2254613" y="549039"/>
                    <a:pt x="2234773" y="568880"/>
                    <a:pt x="2210299" y="568880"/>
                  </a:cubicBezTo>
                  <a:lnTo>
                    <a:pt x="44315" y="568880"/>
                  </a:lnTo>
                  <a:cubicBezTo>
                    <a:pt x="32562" y="568880"/>
                    <a:pt x="21290" y="564211"/>
                    <a:pt x="12979" y="555900"/>
                  </a:cubicBezTo>
                  <a:cubicBezTo>
                    <a:pt x="4669" y="547590"/>
                    <a:pt x="0" y="536318"/>
                    <a:pt x="0" y="524565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254613" cy="62603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3359"/>
                </a:lnSpc>
              </a:pPr>
              <a:endParaRPr dirty="0"/>
            </a:p>
            <a:p>
              <a:pPr algn="l"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Introdução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sobre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os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projetos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desenvolvidos</a:t>
              </a:r>
              <a:endParaRPr lang="en-US" sz="2399" dirty="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endParaRPr>
            </a:p>
            <a:p>
              <a:pPr algn="l"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endParaRPr>
            </a:p>
          </p:txBody>
        </p:sp>
      </p:grpSp>
      <p:sp>
        <p:nvSpPr>
          <p:cNvPr id="7" name="Freeform 7" descr="pixelated arrow pointing to the left"/>
          <p:cNvSpPr/>
          <p:nvPr/>
        </p:nvSpPr>
        <p:spPr>
          <a:xfrm flipH="1">
            <a:off x="1626131" y="603241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Picture 8" descr="pixelated battery showing three bars inside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sp>
        <p:nvSpPr>
          <p:cNvPr id="9" name="Freeform 9" descr="pixelated five hearts"/>
          <p:cNvSpPr/>
          <p:nvPr/>
        </p:nvSpPr>
        <p:spPr>
          <a:xfrm>
            <a:off x="14000181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 descr="pixelated Menu button"/>
          <p:cNvSpPr/>
          <p:nvPr/>
        </p:nvSpPr>
        <p:spPr>
          <a:xfrm>
            <a:off x="102870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2" name="TextBox 12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5" name="TextBox 15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18" name="TextBox 18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2172839"/>
            <a:ext cx="8632045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INTRODUÇÃO</a:t>
            </a:r>
          </a:p>
        </p:txBody>
      </p:sp>
      <p:pic>
        <p:nvPicPr>
          <p:cNvPr id="21" name="Picture 21" descr="pixelated arrow bouncing from lower right to upper left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6527434" y="5098352"/>
            <a:ext cx="978075" cy="934061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7341974" y="9085772"/>
            <a:ext cx="646680" cy="6466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2C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32949" y="2717800"/>
            <a:ext cx="13222102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NpcInformante.py: Implementa o AP (Autômato de Pilha) do Informante: permite armazenar perguntas na pilha e exibir explicações personalizadas para cada tema perguntado. Ao final, exibe um resumo do que o jogador aprendeu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32949" y="408305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Visualizador.py: Cria o diagrama visual dos autômatos individuais (AFD, AFN, AP) dos NPCs, usando Graphviz para gerar imagens representando os estados e transições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32949" y="5448300"/>
            <a:ext cx="13222102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VisualizadorGeral.py: Similar ao Visualizador.py, mas adaptado para processar múltiplos NPCs e autômatos de diferentes tipos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32949" y="6813550"/>
            <a:ext cx="13222102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visualizadordosprite.py: Exibe os sprites carregados no Pyxel para verificar sua posição e tamanho antes de usá-los no jogo. Ajuda a acertar a coordenada dos retratos e animações dos NPCs</a:t>
            </a:r>
          </a:p>
          <a:p>
            <a:pPr algn="just">
              <a:lnSpc>
                <a:spcPts val="2750"/>
              </a:lnSpc>
            </a:pPr>
            <a:endParaRPr lang="en-US" sz="2500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743242" y="27368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43242" y="41021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43242" y="54673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743242" y="68326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517401" y="741183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973835" y="2834088"/>
            <a:ext cx="14340329" cy="4986383"/>
            <a:chOff x="0" y="0"/>
            <a:chExt cx="3776877" cy="13132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6877" cy="1313286"/>
            </a:xfrm>
            <a:custGeom>
              <a:avLst/>
              <a:gdLst/>
              <a:ahLst/>
              <a:cxnLst/>
              <a:rect l="l" t="t" r="r" b="b"/>
              <a:pathLst>
                <a:path w="3776877" h="1313286">
                  <a:moveTo>
                    <a:pt x="0" y="0"/>
                  </a:moveTo>
                  <a:lnTo>
                    <a:pt x="3776877" y="0"/>
                  </a:lnTo>
                  <a:lnTo>
                    <a:pt x="3776877" y="1313286"/>
                  </a:lnTo>
                  <a:lnTo>
                    <a:pt x="0" y="1313286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6877" cy="136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648123" y="7389792"/>
            <a:ext cx="2804555" cy="1300294"/>
          </a:xfrm>
          <a:custGeom>
            <a:avLst/>
            <a:gdLst/>
            <a:ahLst/>
            <a:cxnLst/>
            <a:rect l="l" t="t" r="r" b="b"/>
            <a:pathLst>
              <a:path w="2804555" h="1300294">
                <a:moveTo>
                  <a:pt x="0" y="0"/>
                </a:moveTo>
                <a:lnTo>
                  <a:pt x="2804556" y="0"/>
                </a:lnTo>
                <a:lnTo>
                  <a:pt x="2804556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148991" y="5494654"/>
            <a:ext cx="1649689" cy="3217479"/>
          </a:xfrm>
          <a:custGeom>
            <a:avLst/>
            <a:gdLst/>
            <a:ahLst/>
            <a:cxnLst/>
            <a:rect l="l" t="t" r="r" b="b"/>
            <a:pathLst>
              <a:path w="1649689" h="3217479">
                <a:moveTo>
                  <a:pt x="0" y="0"/>
                </a:moveTo>
                <a:lnTo>
                  <a:pt x="1649689" y="0"/>
                </a:lnTo>
                <a:lnTo>
                  <a:pt x="1649689" y="3217479"/>
                </a:lnTo>
                <a:lnTo>
                  <a:pt x="0" y="3217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2747897" y="5124450"/>
            <a:ext cx="1279220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2237599" y="1167759"/>
            <a:ext cx="13812802" cy="131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51"/>
              </a:lnSpc>
              <a:spcBef>
                <a:spcPct val="0"/>
              </a:spcBef>
            </a:pPr>
            <a:r>
              <a:rPr lang="en-US" sz="7322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DIAGRAMAS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82544" y="5604044"/>
            <a:ext cx="10122913" cy="48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284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Representação  Gráfica dos Estados e Transições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055032" y="3231558"/>
            <a:ext cx="2177936" cy="1698790"/>
          </a:xfrm>
          <a:custGeom>
            <a:avLst/>
            <a:gdLst/>
            <a:ahLst/>
            <a:cxnLst/>
            <a:rect l="l" t="t" r="r" b="b"/>
            <a:pathLst>
              <a:path w="2177936" h="1698790">
                <a:moveTo>
                  <a:pt x="0" y="0"/>
                </a:moveTo>
                <a:lnTo>
                  <a:pt x="2177936" y="0"/>
                </a:lnTo>
                <a:lnTo>
                  <a:pt x="2177936" y="1698791"/>
                </a:lnTo>
                <a:lnTo>
                  <a:pt x="0" y="1698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657275" y="1303136"/>
            <a:ext cx="6015108" cy="8862037"/>
          </a:xfrm>
          <a:custGeom>
            <a:avLst/>
            <a:gdLst/>
            <a:ahLst/>
            <a:cxnLst/>
            <a:rect l="l" t="t" r="r" b="b"/>
            <a:pathLst>
              <a:path w="6015108" h="8862037">
                <a:moveTo>
                  <a:pt x="0" y="0"/>
                </a:moveTo>
                <a:lnTo>
                  <a:pt x="6015108" y="0"/>
                </a:lnTo>
                <a:lnTo>
                  <a:pt x="6015108" y="8862037"/>
                </a:lnTo>
                <a:lnTo>
                  <a:pt x="0" y="8862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MERCANTE- AFD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660053" y="1851281"/>
            <a:ext cx="12601637" cy="6584437"/>
          </a:xfrm>
          <a:custGeom>
            <a:avLst/>
            <a:gdLst/>
            <a:ahLst/>
            <a:cxnLst/>
            <a:rect l="l" t="t" r="r" b="b"/>
            <a:pathLst>
              <a:path w="12601637" h="6584437">
                <a:moveTo>
                  <a:pt x="0" y="0"/>
                </a:moveTo>
                <a:lnTo>
                  <a:pt x="12601637" y="0"/>
                </a:lnTo>
                <a:lnTo>
                  <a:pt x="12601637" y="6584438"/>
                </a:lnTo>
                <a:lnTo>
                  <a:pt x="0" y="6584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6" b="-18412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MERCANTE-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6199084" y="108661"/>
            <a:ext cx="1779300" cy="2621437"/>
          </a:xfrm>
          <a:custGeom>
            <a:avLst/>
            <a:gdLst/>
            <a:ahLst/>
            <a:cxnLst/>
            <a:rect l="l" t="t" r="r" b="b"/>
            <a:pathLst>
              <a:path w="1779300" h="2621437">
                <a:moveTo>
                  <a:pt x="0" y="0"/>
                </a:moveTo>
                <a:lnTo>
                  <a:pt x="1779300" y="0"/>
                </a:lnTo>
                <a:lnTo>
                  <a:pt x="1779300" y="2621437"/>
                </a:lnTo>
                <a:lnTo>
                  <a:pt x="0" y="2621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6199084" y="108661"/>
            <a:ext cx="1779300" cy="1089615"/>
            <a:chOff x="0" y="0"/>
            <a:chExt cx="468622" cy="2869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8622" cy="286977"/>
            </a:xfrm>
            <a:custGeom>
              <a:avLst/>
              <a:gdLst/>
              <a:ahLst/>
              <a:cxnLst/>
              <a:rect l="l" t="t" r="r" b="b"/>
              <a:pathLst>
                <a:path w="468622" h="286977">
                  <a:moveTo>
                    <a:pt x="0" y="0"/>
                  </a:moveTo>
                  <a:lnTo>
                    <a:pt x="468622" y="0"/>
                  </a:lnTo>
                  <a:lnTo>
                    <a:pt x="468622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468622" cy="363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660053" y="1851281"/>
            <a:ext cx="12601637" cy="6584437"/>
          </a:xfrm>
          <a:custGeom>
            <a:avLst/>
            <a:gdLst/>
            <a:ahLst/>
            <a:cxnLst/>
            <a:rect l="l" t="t" r="r" b="b"/>
            <a:pathLst>
              <a:path w="12601637" h="6584437">
                <a:moveTo>
                  <a:pt x="0" y="0"/>
                </a:moveTo>
                <a:lnTo>
                  <a:pt x="12601637" y="0"/>
                </a:lnTo>
                <a:lnTo>
                  <a:pt x="12601637" y="6584438"/>
                </a:lnTo>
                <a:lnTo>
                  <a:pt x="0" y="6584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9" t="-75214" r="-126" b="-10891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MERCANTE-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6199084" y="108661"/>
            <a:ext cx="1779300" cy="2621437"/>
          </a:xfrm>
          <a:custGeom>
            <a:avLst/>
            <a:gdLst/>
            <a:ahLst/>
            <a:cxnLst/>
            <a:rect l="l" t="t" r="r" b="b"/>
            <a:pathLst>
              <a:path w="1779300" h="2621437">
                <a:moveTo>
                  <a:pt x="0" y="0"/>
                </a:moveTo>
                <a:lnTo>
                  <a:pt x="1779300" y="0"/>
                </a:lnTo>
                <a:lnTo>
                  <a:pt x="1779300" y="2621437"/>
                </a:lnTo>
                <a:lnTo>
                  <a:pt x="0" y="2621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6199084" y="720783"/>
            <a:ext cx="1779300" cy="1089615"/>
            <a:chOff x="0" y="0"/>
            <a:chExt cx="468622" cy="2869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8622" cy="286977"/>
            </a:xfrm>
            <a:custGeom>
              <a:avLst/>
              <a:gdLst/>
              <a:ahLst/>
              <a:cxnLst/>
              <a:rect l="l" t="t" r="r" b="b"/>
              <a:pathLst>
                <a:path w="468622" h="286977">
                  <a:moveTo>
                    <a:pt x="0" y="0"/>
                  </a:moveTo>
                  <a:lnTo>
                    <a:pt x="468622" y="0"/>
                  </a:lnTo>
                  <a:lnTo>
                    <a:pt x="468622" y="286977"/>
                  </a:lnTo>
                  <a:lnTo>
                    <a:pt x="0" y="286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468622" cy="363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611782" y="1303136"/>
            <a:ext cx="12489817" cy="8814176"/>
          </a:xfrm>
          <a:custGeom>
            <a:avLst/>
            <a:gdLst/>
            <a:ahLst/>
            <a:cxnLst/>
            <a:rect l="l" t="t" r="r" b="b"/>
            <a:pathLst>
              <a:path w="12489817" h="8814176">
                <a:moveTo>
                  <a:pt x="0" y="0"/>
                </a:moveTo>
                <a:lnTo>
                  <a:pt x="12489817" y="0"/>
                </a:lnTo>
                <a:lnTo>
                  <a:pt x="12489817" y="8814177"/>
                </a:lnTo>
                <a:lnTo>
                  <a:pt x="0" y="8814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7464" b="-130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MERCANTE-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6199084" y="108661"/>
            <a:ext cx="1779300" cy="2621437"/>
          </a:xfrm>
          <a:custGeom>
            <a:avLst/>
            <a:gdLst/>
            <a:ahLst/>
            <a:cxnLst/>
            <a:rect l="l" t="t" r="r" b="b"/>
            <a:pathLst>
              <a:path w="1779300" h="2621437">
                <a:moveTo>
                  <a:pt x="0" y="0"/>
                </a:moveTo>
                <a:lnTo>
                  <a:pt x="1779300" y="0"/>
                </a:lnTo>
                <a:lnTo>
                  <a:pt x="1779300" y="2621437"/>
                </a:lnTo>
                <a:lnTo>
                  <a:pt x="0" y="2621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6199084" y="1419379"/>
            <a:ext cx="1779300" cy="1310718"/>
            <a:chOff x="0" y="0"/>
            <a:chExt cx="468622" cy="345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8622" cy="345210"/>
            </a:xfrm>
            <a:custGeom>
              <a:avLst/>
              <a:gdLst/>
              <a:ahLst/>
              <a:cxnLst/>
              <a:rect l="l" t="t" r="r" b="b"/>
              <a:pathLst>
                <a:path w="468622" h="345210">
                  <a:moveTo>
                    <a:pt x="0" y="0"/>
                  </a:moveTo>
                  <a:lnTo>
                    <a:pt x="468622" y="0"/>
                  </a:lnTo>
                  <a:lnTo>
                    <a:pt x="468622" y="345210"/>
                  </a:lnTo>
                  <a:lnTo>
                    <a:pt x="0" y="345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468622" cy="42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2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721217" y="1028700"/>
            <a:ext cx="8845565" cy="9130906"/>
          </a:xfrm>
          <a:custGeom>
            <a:avLst/>
            <a:gdLst/>
            <a:ahLst/>
            <a:cxnLst/>
            <a:rect l="l" t="t" r="r" b="b"/>
            <a:pathLst>
              <a:path w="8845565" h="9130906">
                <a:moveTo>
                  <a:pt x="0" y="0"/>
                </a:moveTo>
                <a:lnTo>
                  <a:pt x="8845566" y="0"/>
                </a:lnTo>
                <a:lnTo>
                  <a:pt x="8845566" y="9130906"/>
                </a:lnTo>
                <a:lnTo>
                  <a:pt x="0" y="9130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 - AFN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2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99084" y="340915"/>
            <a:ext cx="2034261" cy="2099882"/>
          </a:xfrm>
          <a:custGeom>
            <a:avLst/>
            <a:gdLst/>
            <a:ahLst/>
            <a:cxnLst/>
            <a:rect l="l" t="t" r="r" b="b"/>
            <a:pathLst>
              <a:path w="2034261" h="2099882">
                <a:moveTo>
                  <a:pt x="0" y="0"/>
                </a:moveTo>
                <a:lnTo>
                  <a:pt x="2034261" y="0"/>
                </a:lnTo>
                <a:lnTo>
                  <a:pt x="2034261" y="2099882"/>
                </a:lnTo>
                <a:lnTo>
                  <a:pt x="0" y="2099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6199084" y="340915"/>
            <a:ext cx="1997291" cy="1049941"/>
            <a:chOff x="0" y="0"/>
            <a:chExt cx="526036" cy="2765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6036" cy="276528"/>
            </a:xfrm>
            <a:custGeom>
              <a:avLst/>
              <a:gdLst/>
              <a:ahLst/>
              <a:cxnLst/>
              <a:rect l="l" t="t" r="r" b="b"/>
              <a:pathLst>
                <a:path w="526036" h="276528">
                  <a:moveTo>
                    <a:pt x="0" y="0"/>
                  </a:moveTo>
                  <a:lnTo>
                    <a:pt x="526036" y="0"/>
                  </a:lnTo>
                  <a:lnTo>
                    <a:pt x="526036" y="276528"/>
                  </a:lnTo>
                  <a:lnTo>
                    <a:pt x="0" y="276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26036" cy="352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87575" y="1419379"/>
            <a:ext cx="14588489" cy="7310939"/>
          </a:xfrm>
          <a:custGeom>
            <a:avLst/>
            <a:gdLst/>
            <a:ahLst/>
            <a:cxnLst/>
            <a:rect l="l" t="t" r="r" b="b"/>
            <a:pathLst>
              <a:path w="14588489" h="7310939">
                <a:moveTo>
                  <a:pt x="0" y="0"/>
                </a:moveTo>
                <a:lnTo>
                  <a:pt x="14588489" y="0"/>
                </a:lnTo>
                <a:lnTo>
                  <a:pt x="14588489" y="7310939"/>
                </a:lnTo>
                <a:lnTo>
                  <a:pt x="0" y="7310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0598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FERREIRO- AFN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2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34146" y="1156094"/>
            <a:ext cx="14588489" cy="8778091"/>
          </a:xfrm>
          <a:custGeom>
            <a:avLst/>
            <a:gdLst/>
            <a:ahLst/>
            <a:cxnLst/>
            <a:rect l="l" t="t" r="r" b="b"/>
            <a:pathLst>
              <a:path w="14588489" h="8778091">
                <a:moveTo>
                  <a:pt x="0" y="0"/>
                </a:moveTo>
                <a:lnTo>
                  <a:pt x="14588489" y="0"/>
                </a:lnTo>
                <a:lnTo>
                  <a:pt x="14588489" y="8778091"/>
                </a:lnTo>
                <a:lnTo>
                  <a:pt x="0" y="8778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269" b="-28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6199084" y="340915"/>
            <a:ext cx="2034261" cy="2099882"/>
          </a:xfrm>
          <a:custGeom>
            <a:avLst/>
            <a:gdLst/>
            <a:ahLst/>
            <a:cxnLst/>
            <a:rect l="l" t="t" r="r" b="b"/>
            <a:pathLst>
              <a:path w="2034261" h="2099882">
                <a:moveTo>
                  <a:pt x="0" y="0"/>
                </a:moveTo>
                <a:lnTo>
                  <a:pt x="2034261" y="0"/>
                </a:lnTo>
                <a:lnTo>
                  <a:pt x="2034261" y="2099882"/>
                </a:lnTo>
                <a:lnTo>
                  <a:pt x="0" y="2099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6199084" y="1156094"/>
            <a:ext cx="2088916" cy="1284703"/>
            <a:chOff x="0" y="0"/>
            <a:chExt cx="550167" cy="338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0167" cy="338358"/>
            </a:xfrm>
            <a:custGeom>
              <a:avLst/>
              <a:gdLst/>
              <a:ahLst/>
              <a:cxnLst/>
              <a:rect l="l" t="t" r="r" b="b"/>
              <a:pathLst>
                <a:path w="550167" h="338358">
                  <a:moveTo>
                    <a:pt x="0" y="0"/>
                  </a:moveTo>
                  <a:lnTo>
                    <a:pt x="550167" y="0"/>
                  </a:lnTo>
                  <a:lnTo>
                    <a:pt x="550167" y="338358"/>
                  </a:lnTo>
                  <a:lnTo>
                    <a:pt x="0" y="3383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50167" cy="414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FERREIRO- AFN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</a:p>
        </p:txBody>
      </p: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44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0678" y="1303136"/>
            <a:ext cx="10700387" cy="8468405"/>
          </a:xfrm>
          <a:custGeom>
            <a:avLst/>
            <a:gdLst/>
            <a:ahLst/>
            <a:cxnLst/>
            <a:rect l="l" t="t" r="r" b="b"/>
            <a:pathLst>
              <a:path w="10700387" h="8468405">
                <a:moveTo>
                  <a:pt x="0" y="0"/>
                </a:moveTo>
                <a:lnTo>
                  <a:pt x="10700387" y="0"/>
                </a:lnTo>
                <a:lnTo>
                  <a:pt x="10700387" y="8468405"/>
                </a:lnTo>
                <a:lnTo>
                  <a:pt x="0" y="8468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INFORMANTE - AP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80830" y="2475210"/>
            <a:ext cx="14678470" cy="1472865"/>
            <a:chOff x="0" y="0"/>
            <a:chExt cx="3865934" cy="387915"/>
          </a:xfrm>
        </p:grpSpPr>
        <p:sp>
          <p:nvSpPr>
            <p:cNvPr id="8" name="Freeform 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865935" cy="387915"/>
            </a:xfrm>
            <a:custGeom>
              <a:avLst/>
              <a:gdLst/>
              <a:ahLst/>
              <a:cxnLst/>
              <a:rect l="l" t="t" r="r" b="b"/>
              <a:pathLst>
                <a:path w="3865935" h="387915">
                  <a:moveTo>
                    <a:pt x="25844" y="0"/>
                  </a:moveTo>
                  <a:lnTo>
                    <a:pt x="3840090" y="0"/>
                  </a:lnTo>
                  <a:cubicBezTo>
                    <a:pt x="3846945" y="0"/>
                    <a:pt x="3853518" y="2723"/>
                    <a:pt x="3858365" y="7570"/>
                  </a:cubicBezTo>
                  <a:cubicBezTo>
                    <a:pt x="3863212" y="12416"/>
                    <a:pt x="3865935" y="18990"/>
                    <a:pt x="3865935" y="25844"/>
                  </a:cubicBezTo>
                  <a:lnTo>
                    <a:pt x="3865935" y="362071"/>
                  </a:lnTo>
                  <a:cubicBezTo>
                    <a:pt x="3865935" y="376344"/>
                    <a:pt x="3854364" y="387915"/>
                    <a:pt x="3840090" y="387915"/>
                  </a:cubicBezTo>
                  <a:lnTo>
                    <a:pt x="25844" y="387915"/>
                  </a:lnTo>
                  <a:cubicBezTo>
                    <a:pt x="11571" y="387915"/>
                    <a:pt x="0" y="376344"/>
                    <a:pt x="0" y="362071"/>
                  </a:cubicBezTo>
                  <a:lnTo>
                    <a:pt x="0" y="25844"/>
                  </a:lnTo>
                  <a:cubicBezTo>
                    <a:pt x="0" y="11571"/>
                    <a:pt x="11571" y="0"/>
                    <a:pt x="25844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865934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Criação de um jogo Arkanoid funcional em Python com Pyxel</a:t>
              </a:r>
            </a:p>
          </p:txBody>
        </p:sp>
      </p:grpSp>
      <p:sp>
        <p:nvSpPr>
          <p:cNvPr id="10" name="Freeform 10" descr="pixelated arrow pointing to the right"/>
          <p:cNvSpPr/>
          <p:nvPr/>
        </p:nvSpPr>
        <p:spPr>
          <a:xfrm flipH="1">
            <a:off x="1840722" y="3054978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2580830" y="4675561"/>
            <a:ext cx="14678470" cy="1472865"/>
            <a:chOff x="0" y="0"/>
            <a:chExt cx="3865934" cy="387915"/>
          </a:xfrm>
        </p:grpSpPr>
        <p:sp>
          <p:nvSpPr>
            <p:cNvPr id="12" name="Freeform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865935" cy="387915"/>
            </a:xfrm>
            <a:custGeom>
              <a:avLst/>
              <a:gdLst/>
              <a:ahLst/>
              <a:cxnLst/>
              <a:rect l="l" t="t" r="r" b="b"/>
              <a:pathLst>
                <a:path w="3865935" h="387915">
                  <a:moveTo>
                    <a:pt x="25844" y="0"/>
                  </a:moveTo>
                  <a:lnTo>
                    <a:pt x="3840090" y="0"/>
                  </a:lnTo>
                  <a:cubicBezTo>
                    <a:pt x="3846945" y="0"/>
                    <a:pt x="3853518" y="2723"/>
                    <a:pt x="3858365" y="7570"/>
                  </a:cubicBezTo>
                  <a:cubicBezTo>
                    <a:pt x="3863212" y="12416"/>
                    <a:pt x="3865935" y="18990"/>
                    <a:pt x="3865935" y="25844"/>
                  </a:cubicBezTo>
                  <a:lnTo>
                    <a:pt x="3865935" y="362071"/>
                  </a:lnTo>
                  <a:cubicBezTo>
                    <a:pt x="3865935" y="376344"/>
                    <a:pt x="3854364" y="387915"/>
                    <a:pt x="3840090" y="387915"/>
                  </a:cubicBezTo>
                  <a:lnTo>
                    <a:pt x="25844" y="387915"/>
                  </a:lnTo>
                  <a:cubicBezTo>
                    <a:pt x="11571" y="387915"/>
                    <a:pt x="0" y="376344"/>
                    <a:pt x="0" y="362071"/>
                  </a:cubicBezTo>
                  <a:lnTo>
                    <a:pt x="0" y="25844"/>
                  </a:lnTo>
                  <a:cubicBezTo>
                    <a:pt x="0" y="11571"/>
                    <a:pt x="11571" y="0"/>
                    <a:pt x="25844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865934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Implementação de NPCs interativos usando autômatos AFD/AFN/AP</a:t>
              </a:r>
            </a:p>
          </p:txBody>
        </p:sp>
      </p:grpSp>
      <p:sp>
        <p:nvSpPr>
          <p:cNvPr id="14" name="Freeform 14" descr="pixelated arrow pointing to the right"/>
          <p:cNvSpPr/>
          <p:nvPr/>
        </p:nvSpPr>
        <p:spPr>
          <a:xfrm flipH="1">
            <a:off x="1840722" y="525532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2580830" y="6872325"/>
            <a:ext cx="14678470" cy="1472865"/>
            <a:chOff x="0" y="0"/>
            <a:chExt cx="3865934" cy="387915"/>
          </a:xfrm>
        </p:grpSpPr>
        <p:sp>
          <p:nvSpPr>
            <p:cNvPr id="16" name="Freeform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865935" cy="387915"/>
            </a:xfrm>
            <a:custGeom>
              <a:avLst/>
              <a:gdLst/>
              <a:ahLst/>
              <a:cxnLst/>
              <a:rect l="l" t="t" r="r" b="b"/>
              <a:pathLst>
                <a:path w="3865935" h="387915">
                  <a:moveTo>
                    <a:pt x="25844" y="0"/>
                  </a:moveTo>
                  <a:lnTo>
                    <a:pt x="3840090" y="0"/>
                  </a:lnTo>
                  <a:cubicBezTo>
                    <a:pt x="3846945" y="0"/>
                    <a:pt x="3853518" y="2723"/>
                    <a:pt x="3858365" y="7570"/>
                  </a:cubicBezTo>
                  <a:cubicBezTo>
                    <a:pt x="3863212" y="12416"/>
                    <a:pt x="3865935" y="18990"/>
                    <a:pt x="3865935" y="25844"/>
                  </a:cubicBezTo>
                  <a:lnTo>
                    <a:pt x="3865935" y="362071"/>
                  </a:lnTo>
                  <a:cubicBezTo>
                    <a:pt x="3865935" y="376344"/>
                    <a:pt x="3854364" y="387915"/>
                    <a:pt x="3840090" y="387915"/>
                  </a:cubicBezTo>
                  <a:lnTo>
                    <a:pt x="25844" y="387915"/>
                  </a:lnTo>
                  <a:cubicBezTo>
                    <a:pt x="11571" y="387915"/>
                    <a:pt x="0" y="376344"/>
                    <a:pt x="0" y="362071"/>
                  </a:cubicBezTo>
                  <a:lnTo>
                    <a:pt x="0" y="25844"/>
                  </a:lnTo>
                  <a:cubicBezTo>
                    <a:pt x="0" y="11571"/>
                    <a:pt x="11571" y="0"/>
                    <a:pt x="25844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865934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Aplicação prática de Teoria da Computação (AFD, AFN, AP) em jogos interativos</a:t>
              </a:r>
            </a:p>
          </p:txBody>
        </p:sp>
      </p:grpSp>
      <p:sp>
        <p:nvSpPr>
          <p:cNvPr id="18" name="Freeform 18" descr="pixelated arrow pointing to the right"/>
          <p:cNvSpPr/>
          <p:nvPr/>
        </p:nvSpPr>
        <p:spPr>
          <a:xfrm flipH="1">
            <a:off x="1840722" y="745209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9" name="Picture 19" descr="pixelated battery with three bars inside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20" name="Freeform 20" descr="pixelated five hearts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5"/>
          </a:xfrm>
        </p:grpSpPr>
        <p:sp>
          <p:nvSpPr>
            <p:cNvPr id="22" name="TextBox 22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id="23" name="Freeform 23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91499" y="729709"/>
            <a:ext cx="862336" cy="327152"/>
            <a:chOff x="0" y="0"/>
            <a:chExt cx="1149782" cy="436203"/>
          </a:xfrm>
        </p:grpSpPr>
        <p:sp>
          <p:nvSpPr>
            <p:cNvPr id="25" name="TextBox 25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863538" y="703945"/>
            <a:ext cx="908861" cy="327152"/>
            <a:chOff x="0" y="0"/>
            <a:chExt cx="1211815" cy="436203"/>
          </a:xfrm>
        </p:grpSpPr>
        <p:sp>
          <p:nvSpPr>
            <p:cNvPr id="28" name="TextBox 28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7341974" y="9085772"/>
            <a:ext cx="646680" cy="64668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2C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27977" y="1194111"/>
            <a:ext cx="8632045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INTRODUÇÃO</a:t>
            </a: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183" y="181801"/>
            <a:ext cx="17434467" cy="9604914"/>
            <a:chOff x="0" y="0"/>
            <a:chExt cx="4591794" cy="2529689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591794" cy="2529689"/>
            </a:xfrm>
            <a:custGeom>
              <a:avLst/>
              <a:gdLst/>
              <a:ahLst/>
              <a:cxnLst/>
              <a:rect l="l" t="t" r="r" b="b"/>
              <a:pathLst>
                <a:path w="4591794" h="2529689">
                  <a:moveTo>
                    <a:pt x="21759" y="0"/>
                  </a:moveTo>
                  <a:lnTo>
                    <a:pt x="4570035" y="0"/>
                  </a:lnTo>
                  <a:cubicBezTo>
                    <a:pt x="4575806" y="0"/>
                    <a:pt x="4581340" y="2292"/>
                    <a:pt x="4585421" y="6373"/>
                  </a:cubicBezTo>
                  <a:cubicBezTo>
                    <a:pt x="4589501" y="10454"/>
                    <a:pt x="4591794" y="15988"/>
                    <a:pt x="4591794" y="21759"/>
                  </a:cubicBezTo>
                  <a:lnTo>
                    <a:pt x="4591794" y="2507930"/>
                  </a:lnTo>
                  <a:cubicBezTo>
                    <a:pt x="4591794" y="2513701"/>
                    <a:pt x="4589501" y="2519236"/>
                    <a:pt x="4585421" y="2523316"/>
                  </a:cubicBezTo>
                  <a:cubicBezTo>
                    <a:pt x="4581340" y="2527397"/>
                    <a:pt x="4575806" y="2529689"/>
                    <a:pt x="4570035" y="2529689"/>
                  </a:cubicBezTo>
                  <a:lnTo>
                    <a:pt x="21759" y="2529689"/>
                  </a:lnTo>
                  <a:cubicBezTo>
                    <a:pt x="15988" y="2529689"/>
                    <a:pt x="10454" y="2527397"/>
                    <a:pt x="6373" y="2523316"/>
                  </a:cubicBezTo>
                  <a:cubicBezTo>
                    <a:pt x="2292" y="2519236"/>
                    <a:pt x="0" y="2513701"/>
                    <a:pt x="0" y="2507930"/>
                  </a:cubicBezTo>
                  <a:lnTo>
                    <a:pt x="0" y="21759"/>
                  </a:lnTo>
                  <a:cubicBezTo>
                    <a:pt x="0" y="15988"/>
                    <a:pt x="2292" y="10454"/>
                    <a:pt x="6373" y="6373"/>
                  </a:cubicBezTo>
                  <a:cubicBezTo>
                    <a:pt x="10454" y="2292"/>
                    <a:pt x="15988" y="0"/>
                    <a:pt x="2175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B50A6F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91794" cy="255826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 descr="pixelated arrow pointing to the right"/>
          <p:cNvSpPr/>
          <p:nvPr/>
        </p:nvSpPr>
        <p:spPr>
          <a:xfrm flipH="1">
            <a:off x="1156094" y="41589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30" end="33.333"/>
                </p14:media>
              </p:ext>
            </p:extLst>
          </p:nvPr>
        </p:nvPicPr>
        <p:blipFill>
          <a:blip r:embed="rId6"/>
          <a:srcRect l="11972" r="35591"/>
          <a:stretch>
            <a:fillRect/>
          </a:stretch>
        </p:blipFill>
        <p:spPr>
          <a:xfrm>
            <a:off x="4774785" y="917230"/>
            <a:ext cx="8079258" cy="86670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7367" y="305857"/>
            <a:ext cx="65639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VÍDEO DO PROGRAMA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2202616" y="1303842"/>
            <a:ext cx="13629156" cy="309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23"/>
              </a:lnSpc>
              <a:spcBef>
                <a:spcPct val="0"/>
              </a:spcBef>
            </a:pPr>
            <a:r>
              <a:rPr lang="en-US" sz="865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ADENDO:</a:t>
            </a:r>
          </a:p>
          <a:p>
            <a:pPr marL="0" lvl="0" indent="0" algn="ctr">
              <a:lnSpc>
                <a:spcPts val="12123"/>
              </a:lnSpc>
              <a:spcBef>
                <a:spcPct val="0"/>
              </a:spcBef>
            </a:pPr>
            <a:r>
              <a:rPr lang="en-US" sz="8659" u="none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COMPLEXO</a:t>
            </a:r>
          </a:p>
        </p:txBody>
      </p:sp>
      <p:sp>
        <p:nvSpPr>
          <p:cNvPr id="5" name="Freeform 5"/>
          <p:cNvSpPr/>
          <p:nvPr/>
        </p:nvSpPr>
        <p:spPr>
          <a:xfrm>
            <a:off x="16022675" y="1028700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920987" y="47045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4" y="0"/>
                </a:lnTo>
                <a:lnTo>
                  <a:pt x="3187864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088565" y="2528934"/>
            <a:ext cx="1746332" cy="892217"/>
          </a:xfrm>
          <a:custGeom>
            <a:avLst/>
            <a:gdLst/>
            <a:ahLst/>
            <a:cxnLst/>
            <a:rect l="l" t="t" r="r" b="b"/>
            <a:pathLst>
              <a:path w="1746332" h="892217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294406" y="5791303"/>
            <a:ext cx="1518062" cy="2849605"/>
          </a:xfrm>
          <a:custGeom>
            <a:avLst/>
            <a:gdLst/>
            <a:ahLst/>
            <a:cxnLst/>
            <a:rect l="l" t="t" r="r" b="b"/>
            <a:pathLst>
              <a:path w="1518062" h="2849605">
                <a:moveTo>
                  <a:pt x="0" y="0"/>
                </a:moveTo>
                <a:lnTo>
                  <a:pt x="1518062" y="0"/>
                </a:lnTo>
                <a:lnTo>
                  <a:pt x="1518062" y="2849605"/>
                </a:lnTo>
                <a:lnTo>
                  <a:pt x="0" y="2849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6330324" y="1675754"/>
            <a:ext cx="1545974" cy="2034177"/>
          </a:xfrm>
          <a:custGeom>
            <a:avLst/>
            <a:gdLst/>
            <a:ahLst/>
            <a:cxnLst/>
            <a:rect l="l" t="t" r="r" b="b"/>
            <a:pathLst>
              <a:path w="1545974" h="2034177">
                <a:moveTo>
                  <a:pt x="0" y="0"/>
                </a:moveTo>
                <a:lnTo>
                  <a:pt x="1545974" y="0"/>
                </a:lnTo>
                <a:lnTo>
                  <a:pt x="1545974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4795856" y="3709931"/>
            <a:ext cx="8829368" cy="1509019"/>
          </a:xfrm>
          <a:custGeom>
            <a:avLst/>
            <a:gdLst/>
            <a:ahLst/>
            <a:cxnLst/>
            <a:rect l="l" t="t" r="r" b="b"/>
            <a:pathLst>
              <a:path w="8829368" h="1509019">
                <a:moveTo>
                  <a:pt x="0" y="0"/>
                </a:moveTo>
                <a:lnTo>
                  <a:pt x="8829367" y="0"/>
                </a:lnTo>
                <a:lnTo>
                  <a:pt x="8829367" y="1509019"/>
                </a:lnTo>
                <a:lnTo>
                  <a:pt x="0" y="150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7688768" y="5933334"/>
            <a:ext cx="2659240" cy="1378764"/>
          </a:xfrm>
          <a:custGeom>
            <a:avLst/>
            <a:gdLst/>
            <a:ahLst/>
            <a:cxnLst/>
            <a:rect l="l" t="t" r="r" b="b"/>
            <a:pathLst>
              <a:path w="2659240" h="1378764">
                <a:moveTo>
                  <a:pt x="0" y="0"/>
                </a:moveTo>
                <a:lnTo>
                  <a:pt x="2659240" y="0"/>
                </a:lnTo>
                <a:lnTo>
                  <a:pt x="2659240" y="1378764"/>
                </a:lnTo>
                <a:lnTo>
                  <a:pt x="0" y="13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0336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-4431735" y="4285287"/>
            <a:ext cx="8239269" cy="1408166"/>
          </a:xfrm>
          <a:custGeom>
            <a:avLst/>
            <a:gdLst/>
            <a:ahLst/>
            <a:cxnLst/>
            <a:rect l="l" t="t" r="r" b="b"/>
            <a:pathLst>
              <a:path w="8239269" h="1408166">
                <a:moveTo>
                  <a:pt x="0" y="0"/>
                </a:moveTo>
                <a:lnTo>
                  <a:pt x="8239269" y="0"/>
                </a:lnTo>
                <a:lnTo>
                  <a:pt x="8239269" y="1408166"/>
                </a:lnTo>
                <a:lnTo>
                  <a:pt x="0" y="140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9475996" y="-600009"/>
            <a:ext cx="3867541" cy="1975962"/>
          </a:xfrm>
          <a:custGeom>
            <a:avLst/>
            <a:gdLst/>
            <a:ahLst/>
            <a:cxnLst/>
            <a:rect l="l" t="t" r="r" b="b"/>
            <a:pathLst>
              <a:path w="3867541" h="1975962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28700" y="2929645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8652494" y="7509586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2" y="0"/>
                </a:lnTo>
                <a:lnTo>
                  <a:pt x="983012" y="983012"/>
                </a:lnTo>
                <a:lnTo>
                  <a:pt x="0" y="983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3693137" y="7114200"/>
            <a:ext cx="2205437" cy="1575885"/>
          </a:xfrm>
          <a:custGeom>
            <a:avLst/>
            <a:gdLst/>
            <a:ahLst/>
            <a:cxnLst/>
            <a:rect l="l" t="t" r="r" b="b"/>
            <a:pathLst>
              <a:path w="2205437" h="1575885">
                <a:moveTo>
                  <a:pt x="0" y="0"/>
                </a:moveTo>
                <a:lnTo>
                  <a:pt x="2205437" y="0"/>
                </a:lnTo>
                <a:lnTo>
                  <a:pt x="2205437" y="1575886"/>
                </a:lnTo>
                <a:lnTo>
                  <a:pt x="0" y="1575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1227303" y="5742126"/>
            <a:ext cx="1586538" cy="2947960"/>
          </a:xfrm>
          <a:custGeom>
            <a:avLst/>
            <a:gdLst/>
            <a:ahLst/>
            <a:cxnLst/>
            <a:rect l="l" t="t" r="r" b="b"/>
            <a:pathLst>
              <a:path w="1586538" h="2947960">
                <a:moveTo>
                  <a:pt x="0" y="0"/>
                </a:moveTo>
                <a:lnTo>
                  <a:pt x="1586539" y="0"/>
                </a:lnTo>
                <a:lnTo>
                  <a:pt x="1586539" y="2947960"/>
                </a:lnTo>
                <a:lnTo>
                  <a:pt x="0" y="29479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028700" y="5693453"/>
            <a:ext cx="1488096" cy="1903378"/>
          </a:xfrm>
          <a:custGeom>
            <a:avLst/>
            <a:gdLst/>
            <a:ahLst/>
            <a:cxnLst/>
            <a:rect l="l" t="t" r="r" b="b"/>
            <a:pathLst>
              <a:path w="1488096" h="1903378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41</a:t>
            </a:r>
          </a:p>
        </p:txBody>
      </p:sp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DESCRIÇÃO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28825" y="3755401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Simulação simples de um jogo RPG para implementação de NPC’s baseados em automatos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8825" y="4690121"/>
            <a:ext cx="13222102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Utilizamos a biblioteca Pyxel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28825" y="5358141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Criamos um jogo 2D com um mapa básico, onde o jogador pode ser mover e interagir com elementos visuais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939118" y="3783976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939118" y="4646941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939118" y="5386716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2728825" y="6398260"/>
            <a:ext cx="13222102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Foram implementados 3 NPC’s distintos com comportamentos únicos</a:t>
            </a:r>
          </a:p>
        </p:txBody>
      </p:sp>
      <p:sp>
        <p:nvSpPr>
          <p:cNvPr id="25" name="Freeform 25"/>
          <p:cNvSpPr/>
          <p:nvPr/>
        </p:nvSpPr>
        <p:spPr>
          <a:xfrm>
            <a:off x="1939118" y="6354456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26"/>
          <p:cNvSpPr txBox="1"/>
          <p:nvPr/>
        </p:nvSpPr>
        <p:spPr>
          <a:xfrm>
            <a:off x="2728825" y="7328535"/>
            <a:ext cx="13222102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Aqui foi implementada uma lógica de venda de itens para o NPC Vendedor</a:t>
            </a:r>
          </a:p>
        </p:txBody>
      </p:sp>
      <p:sp>
        <p:nvSpPr>
          <p:cNvPr id="27" name="Freeform 27"/>
          <p:cNvSpPr/>
          <p:nvPr/>
        </p:nvSpPr>
        <p:spPr>
          <a:xfrm>
            <a:off x="1939118" y="7284731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8" name="Group 2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42</a:t>
            </a:r>
          </a:p>
        </p:txBody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pixelated billboard sign"/>
          <p:cNvSpPr/>
          <p:nvPr/>
        </p:nvSpPr>
        <p:spPr>
          <a:xfrm>
            <a:off x="6711683" y="1493132"/>
            <a:ext cx="11477460" cy="7287253"/>
          </a:xfrm>
          <a:custGeom>
            <a:avLst/>
            <a:gdLst/>
            <a:ahLst/>
            <a:cxnLst/>
            <a:rect l="l" t="t" r="r" b="b"/>
            <a:pathLst>
              <a:path w="11477460" h="7287253">
                <a:moveTo>
                  <a:pt x="0" y="0"/>
                </a:moveTo>
                <a:lnTo>
                  <a:pt x="11477461" y="0"/>
                </a:lnTo>
                <a:lnTo>
                  <a:pt x="11477461" y="7287253"/>
                </a:lnTo>
                <a:lnTo>
                  <a:pt x="0" y="7287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 descr="pixelated Menu button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 descr="pixelated five hearts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8001273" y="2050193"/>
            <a:ext cx="8898281" cy="6111530"/>
            <a:chOff x="0" y="0"/>
            <a:chExt cx="11864374" cy="81487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64374" cy="3717868"/>
            </a:xfrm>
            <a:custGeom>
              <a:avLst/>
              <a:gdLst/>
              <a:ahLst/>
              <a:cxnLst/>
              <a:rect l="l" t="t" r="r" b="b"/>
              <a:pathLst>
                <a:path w="11864374" h="3717868">
                  <a:moveTo>
                    <a:pt x="0" y="0"/>
                  </a:moveTo>
                  <a:lnTo>
                    <a:pt x="11864374" y="0"/>
                  </a:lnTo>
                  <a:lnTo>
                    <a:pt x="11864374" y="3717868"/>
                  </a:lnTo>
                  <a:lnTo>
                    <a:pt x="0" y="3717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3717868"/>
              <a:ext cx="11864374" cy="4430838"/>
            </a:xfrm>
            <a:custGeom>
              <a:avLst/>
              <a:gdLst/>
              <a:ahLst/>
              <a:cxnLst/>
              <a:rect l="l" t="t" r="r" b="b"/>
              <a:pathLst>
                <a:path w="11864374" h="4430838">
                  <a:moveTo>
                    <a:pt x="0" y="0"/>
                  </a:moveTo>
                  <a:lnTo>
                    <a:pt x="11864374" y="0"/>
                  </a:lnTo>
                  <a:lnTo>
                    <a:pt x="11864374" y="4430839"/>
                  </a:lnTo>
                  <a:lnTo>
                    <a:pt x="0" y="4430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166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5427" y="4098290"/>
            <a:ext cx="5747935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 .PY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43</a:t>
            </a:r>
          </a:p>
        </p:txBody>
      </p:sp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pixelated billboard sign"/>
          <p:cNvSpPr/>
          <p:nvPr/>
        </p:nvSpPr>
        <p:spPr>
          <a:xfrm>
            <a:off x="6711683" y="1493132"/>
            <a:ext cx="11477460" cy="7287253"/>
          </a:xfrm>
          <a:custGeom>
            <a:avLst/>
            <a:gdLst/>
            <a:ahLst/>
            <a:cxnLst/>
            <a:rect l="l" t="t" r="r" b="b"/>
            <a:pathLst>
              <a:path w="11477460" h="7287253">
                <a:moveTo>
                  <a:pt x="0" y="0"/>
                </a:moveTo>
                <a:lnTo>
                  <a:pt x="11477461" y="0"/>
                </a:lnTo>
                <a:lnTo>
                  <a:pt x="11477461" y="7287253"/>
                </a:lnTo>
                <a:lnTo>
                  <a:pt x="0" y="7287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 descr="pixelated Menu button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 descr="pixelated five hearts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7971944" y="1613617"/>
            <a:ext cx="8956939" cy="7046284"/>
            <a:chOff x="0" y="0"/>
            <a:chExt cx="11942585" cy="9395046"/>
          </a:xfrm>
        </p:grpSpPr>
        <p:sp>
          <p:nvSpPr>
            <p:cNvPr id="7" name="Freeform 7"/>
            <p:cNvSpPr/>
            <p:nvPr/>
          </p:nvSpPr>
          <p:spPr>
            <a:xfrm>
              <a:off x="31962" y="0"/>
              <a:ext cx="11878661" cy="3579870"/>
            </a:xfrm>
            <a:custGeom>
              <a:avLst/>
              <a:gdLst/>
              <a:ahLst/>
              <a:cxnLst/>
              <a:rect l="l" t="t" r="r" b="b"/>
              <a:pathLst>
                <a:path w="11878661" h="3579870">
                  <a:moveTo>
                    <a:pt x="0" y="0"/>
                  </a:moveTo>
                  <a:lnTo>
                    <a:pt x="11878661" y="0"/>
                  </a:lnTo>
                  <a:lnTo>
                    <a:pt x="11878661" y="3579870"/>
                  </a:lnTo>
                  <a:lnTo>
                    <a:pt x="0" y="357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3476133"/>
              <a:ext cx="11942585" cy="5918913"/>
            </a:xfrm>
            <a:custGeom>
              <a:avLst/>
              <a:gdLst/>
              <a:ahLst/>
              <a:cxnLst/>
              <a:rect l="l" t="t" r="r" b="b"/>
              <a:pathLst>
                <a:path w="11942585" h="5918913">
                  <a:moveTo>
                    <a:pt x="0" y="0"/>
                  </a:moveTo>
                  <a:lnTo>
                    <a:pt x="11942585" y="0"/>
                  </a:lnTo>
                  <a:lnTo>
                    <a:pt x="11942585" y="5918913"/>
                  </a:lnTo>
                  <a:lnTo>
                    <a:pt x="0" y="591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5427" y="4098290"/>
            <a:ext cx="5747935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 .PY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44</a:t>
            </a:r>
          </a:p>
        </p:txBody>
      </p:sp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51070" y="3361055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ferreiro_npc_automato.py:  descreve o comportamento e os serviços oferecidos por um NPC Ferreiro, focado em forja, melhoria de equipamentos e até desafios.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51070" y="4726305"/>
            <a:ext cx="13222102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informante_npc_automato.py:  modela a interação com um NPC Informante, que fornece informações sobre o mundo do jogo com base nas perguntas do jogador.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51070" y="6091555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vendedor_npc_automato.py: define o fluxo completo de interação com um NPC Vendedor, permitindo ao jogador comprar, vender e negociar itens.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761363" y="338963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761363" y="475488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61363" y="612013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45</a:t>
            </a:r>
          </a:p>
        </p:txBody>
      </p:sp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32949" y="2708275"/>
            <a:ext cx="13222102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config.py: atua como o centralizador de todas as configurações e dados estáticos do jogo. Ele define parâmetros globais que são usados em múltiplas partes da aplicação.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32949" y="4073525"/>
            <a:ext cx="13222102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game.py: classe principal do jogo, responsável por inicializar o ambiente Pyxel, gerenciar o loop principal do jogo (update e draw), controlar o jogador, os NPCs e as interações.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32949" y="5438775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map_utils,py: contém funções utilitárias relacionadas à lógica do mapa e posições, como detecção de bloqueios e proximidade entre entidades.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32949" y="6804025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main.py: é o ponto de entrada principal do jogo. Sua única função é iniciar a aplicação.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43242" y="27368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43242" y="41021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43242" y="54673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743242" y="68326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46</a:t>
            </a:r>
          </a:p>
        </p:txBody>
      </p:sp>
    </p:spTree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32949" y="2708275"/>
            <a:ext cx="13222102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npc_base.py: define as propriedades e comportamentos comuns que qualquer NPC que interage com o jogador deve ter, especialmente no que diz respeito ao sistema de diálogo baseado em autômatos.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32949" y="4073525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npc_informante.py: focado em fornecer informações e "lore" do mundo do jogo ao jogador por meio de perguntas e respostas.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32949" y="5438775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npc_ferreiro.py: estende a NPCBase para oferecer serviços de forja, melhoria de equipamentos e desafios, com lógicas de sucesso/falha e custo de recursos.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32949" y="6804025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npc_vendedor.py:  gerencia todas as interações de compra e venda de itens com o jogador, incluindo negociação e reações a ameaças.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43242" y="27368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43242" y="41021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43242" y="546735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743242" y="683260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26"/>
          <p:cNvSpPr txBox="1"/>
          <p:nvPr/>
        </p:nvSpPr>
        <p:spPr>
          <a:xfrm>
            <a:off x="2532949" y="8171815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player.py:  representa o personagem jogável, controlando seu movimento, inventário e ouro.</a:t>
            </a:r>
          </a:p>
        </p:txBody>
      </p:sp>
      <p:sp>
        <p:nvSpPr>
          <p:cNvPr id="27" name="Freeform 27"/>
          <p:cNvSpPr/>
          <p:nvPr/>
        </p:nvSpPr>
        <p:spPr>
          <a:xfrm>
            <a:off x="1743242" y="8200390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8" name="Group 2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47</a:t>
            </a:r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57" y="502213"/>
            <a:ext cx="2796889" cy="508525"/>
          </a:xfrm>
          <a:custGeom>
            <a:avLst/>
            <a:gdLst/>
            <a:ahLst/>
            <a:cxnLst/>
            <a:rect l="l" t="t" r="r" b="b"/>
            <a:pathLst>
              <a:path w="2796889" h="508525">
                <a:moveTo>
                  <a:pt x="0" y="0"/>
                </a:moveTo>
                <a:lnTo>
                  <a:pt x="2796889" y="0"/>
                </a:lnTo>
                <a:lnTo>
                  <a:pt x="2796889" y="508526"/>
                </a:lnTo>
                <a:lnTo>
                  <a:pt x="0" y="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999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2" y="0"/>
                </a:lnTo>
                <a:lnTo>
                  <a:pt x="4093472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670034" y="9657919"/>
            <a:ext cx="4093473" cy="781481"/>
          </a:xfrm>
          <a:custGeom>
            <a:avLst/>
            <a:gdLst/>
            <a:ahLst/>
            <a:cxnLst/>
            <a:rect l="l" t="t" r="r" b="b"/>
            <a:pathLst>
              <a:path w="4093473" h="781481">
                <a:moveTo>
                  <a:pt x="0" y="0"/>
                </a:moveTo>
                <a:lnTo>
                  <a:pt x="4093473" y="0"/>
                </a:lnTo>
                <a:lnTo>
                  <a:pt x="4093473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763507" y="9657919"/>
            <a:ext cx="1558919" cy="742609"/>
          </a:xfrm>
          <a:custGeom>
            <a:avLst/>
            <a:gdLst/>
            <a:ahLst/>
            <a:cxnLst/>
            <a:rect l="l" t="t" r="r" b="b"/>
            <a:pathLst>
              <a:path w="1558919" h="742609">
                <a:moveTo>
                  <a:pt x="0" y="0"/>
                </a:moveTo>
                <a:lnTo>
                  <a:pt x="1558918" y="0"/>
                </a:lnTo>
                <a:lnTo>
                  <a:pt x="1558918" y="742609"/>
                </a:lnTo>
                <a:lnTo>
                  <a:pt x="0" y="74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584" b="-52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133785" y="6832600"/>
            <a:ext cx="1621470" cy="3012867"/>
          </a:xfrm>
          <a:custGeom>
            <a:avLst/>
            <a:gdLst/>
            <a:ahLst/>
            <a:cxnLst/>
            <a:rect l="l" t="t" r="r" b="b"/>
            <a:pathLst>
              <a:path w="1621470" h="3012867">
                <a:moveTo>
                  <a:pt x="0" y="0"/>
                </a:moveTo>
                <a:lnTo>
                  <a:pt x="1621470" y="0"/>
                </a:lnTo>
                <a:lnTo>
                  <a:pt x="1621470" y="3012867"/>
                </a:lnTo>
                <a:lnTo>
                  <a:pt x="0" y="301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50927" y="1293326"/>
            <a:ext cx="993593" cy="899653"/>
          </a:xfrm>
          <a:custGeom>
            <a:avLst/>
            <a:gdLst/>
            <a:ahLst/>
            <a:cxnLst/>
            <a:rect l="l" t="t" r="r" b="b"/>
            <a:pathLst>
              <a:path w="993593" h="899653">
                <a:moveTo>
                  <a:pt x="0" y="0"/>
                </a:moveTo>
                <a:lnTo>
                  <a:pt x="993593" y="0"/>
                </a:lnTo>
                <a:lnTo>
                  <a:pt x="993593" y="899653"/>
                </a:lnTo>
                <a:lnTo>
                  <a:pt x="0" y="89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551624" y="9657919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32471" y="9657919"/>
            <a:ext cx="2266608" cy="781481"/>
          </a:xfrm>
          <a:custGeom>
            <a:avLst/>
            <a:gdLst/>
            <a:ahLst/>
            <a:cxnLst/>
            <a:rect l="l" t="t" r="r" b="b"/>
            <a:pathLst>
              <a:path w="2266608" h="781481">
                <a:moveTo>
                  <a:pt x="0" y="0"/>
                </a:moveTo>
                <a:lnTo>
                  <a:pt x="2266608" y="0"/>
                </a:lnTo>
                <a:lnTo>
                  <a:pt x="2266608" y="781481"/>
                </a:lnTo>
                <a:lnTo>
                  <a:pt x="0" y="78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05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999" y="3029927"/>
            <a:ext cx="1361751" cy="6627992"/>
          </a:xfrm>
          <a:custGeom>
            <a:avLst/>
            <a:gdLst/>
            <a:ahLst/>
            <a:cxnLst/>
            <a:rect l="l" t="t" r="r" b="b"/>
            <a:pathLst>
              <a:path w="1361751" h="6627992">
                <a:moveTo>
                  <a:pt x="0" y="0"/>
                </a:moveTo>
                <a:lnTo>
                  <a:pt x="1361751" y="0"/>
                </a:lnTo>
                <a:lnTo>
                  <a:pt x="1361751" y="6627992"/>
                </a:lnTo>
                <a:lnTo>
                  <a:pt x="0" y="6627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776824" y="1112351"/>
            <a:ext cx="873435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ARQUIVOS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42554" y="502213"/>
            <a:ext cx="2616746" cy="486000"/>
            <a:chOff x="0" y="0"/>
            <a:chExt cx="3488995" cy="648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072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1" y="0"/>
                  </a:lnTo>
                  <a:lnTo>
                    <a:pt x="620071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14984" y="0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99266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8923" y="27928"/>
              <a:ext cx="620072" cy="620072"/>
            </a:xfrm>
            <a:custGeom>
              <a:avLst/>
              <a:gdLst/>
              <a:ahLst/>
              <a:cxnLst/>
              <a:rect l="l" t="t" r="r" b="b"/>
              <a:pathLst>
                <a:path w="620072" h="620072">
                  <a:moveTo>
                    <a:pt x="0" y="0"/>
                  </a:moveTo>
                  <a:lnTo>
                    <a:pt x="620072" y="0"/>
                  </a:lnTo>
                  <a:lnTo>
                    <a:pt x="620072" y="620072"/>
                  </a:lnTo>
                  <a:lnTo>
                    <a:pt x="0" y="62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71349" y="3484562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visualizador_grafo_ferreiro.py: cria um diagrama visual do autômato do Ferreiro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71349" y="4849812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visualizador_grafo_informante.py: gera um diagrama visual do autômato do Informante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71349" y="6215063"/>
            <a:ext cx="1322210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visualizador_grafo_vendedor.py: cria um diagrama visual do autômato do Vendedor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81642" y="3513137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681642" y="4878387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6"/>
                </a:lnTo>
                <a:lnTo>
                  <a:pt x="0" y="53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681642" y="6243638"/>
            <a:ext cx="585590" cy="530225"/>
          </a:xfrm>
          <a:custGeom>
            <a:avLst/>
            <a:gdLst/>
            <a:ahLst/>
            <a:cxnLst/>
            <a:rect l="l" t="t" r="r" b="b"/>
            <a:pathLst>
              <a:path w="585590" h="530225">
                <a:moveTo>
                  <a:pt x="0" y="0"/>
                </a:moveTo>
                <a:lnTo>
                  <a:pt x="585590" y="0"/>
                </a:lnTo>
                <a:lnTo>
                  <a:pt x="585590" y="530225"/>
                </a:lnTo>
                <a:lnTo>
                  <a:pt x="0" y="530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48</a:t>
            </a:r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517401" y="741183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973835" y="2834088"/>
            <a:ext cx="14340329" cy="4986383"/>
            <a:chOff x="0" y="0"/>
            <a:chExt cx="3776877" cy="13132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6877" cy="1313286"/>
            </a:xfrm>
            <a:custGeom>
              <a:avLst/>
              <a:gdLst/>
              <a:ahLst/>
              <a:cxnLst/>
              <a:rect l="l" t="t" r="r" b="b"/>
              <a:pathLst>
                <a:path w="3776877" h="1313286">
                  <a:moveTo>
                    <a:pt x="0" y="0"/>
                  </a:moveTo>
                  <a:lnTo>
                    <a:pt x="3776877" y="0"/>
                  </a:lnTo>
                  <a:lnTo>
                    <a:pt x="3776877" y="1313286"/>
                  </a:lnTo>
                  <a:lnTo>
                    <a:pt x="0" y="1313286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6877" cy="136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648123" y="7389792"/>
            <a:ext cx="2804555" cy="1300294"/>
          </a:xfrm>
          <a:custGeom>
            <a:avLst/>
            <a:gdLst/>
            <a:ahLst/>
            <a:cxnLst/>
            <a:rect l="l" t="t" r="r" b="b"/>
            <a:pathLst>
              <a:path w="2804555" h="1300294">
                <a:moveTo>
                  <a:pt x="0" y="0"/>
                </a:moveTo>
                <a:lnTo>
                  <a:pt x="2804556" y="0"/>
                </a:lnTo>
                <a:lnTo>
                  <a:pt x="2804556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148991" y="5494654"/>
            <a:ext cx="1649689" cy="3217479"/>
          </a:xfrm>
          <a:custGeom>
            <a:avLst/>
            <a:gdLst/>
            <a:ahLst/>
            <a:cxnLst/>
            <a:rect l="l" t="t" r="r" b="b"/>
            <a:pathLst>
              <a:path w="1649689" h="3217479">
                <a:moveTo>
                  <a:pt x="0" y="0"/>
                </a:moveTo>
                <a:lnTo>
                  <a:pt x="1649689" y="0"/>
                </a:lnTo>
                <a:lnTo>
                  <a:pt x="1649689" y="3217479"/>
                </a:lnTo>
                <a:lnTo>
                  <a:pt x="0" y="3217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2747897" y="5124450"/>
            <a:ext cx="1279220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2237599" y="1167759"/>
            <a:ext cx="13812802" cy="131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51"/>
              </a:lnSpc>
              <a:spcBef>
                <a:spcPct val="0"/>
              </a:spcBef>
            </a:pPr>
            <a:r>
              <a:rPr lang="en-US" sz="7322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DIAGRAMAS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82544" y="5604044"/>
            <a:ext cx="10122913" cy="48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284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Representação  Gráfica dos Estados e Transições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055032" y="3231558"/>
            <a:ext cx="2177936" cy="1698790"/>
          </a:xfrm>
          <a:custGeom>
            <a:avLst/>
            <a:gdLst/>
            <a:ahLst/>
            <a:cxnLst/>
            <a:rect l="l" t="t" r="r" b="b"/>
            <a:pathLst>
              <a:path w="2177936" h="1698790">
                <a:moveTo>
                  <a:pt x="0" y="0"/>
                </a:moveTo>
                <a:lnTo>
                  <a:pt x="2177936" y="0"/>
                </a:lnTo>
                <a:lnTo>
                  <a:pt x="2177936" y="1698791"/>
                </a:lnTo>
                <a:lnTo>
                  <a:pt x="0" y="1698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49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 descr="pixelated cafe storefront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 descr="pixelated flower bush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 descr="pixelated flower bush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 descr="pixelated fire hydrant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 descr="pixelated arrow pointing downwards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 descr="pixelated arrow pointing to the left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 descr="pixelated arrow pointing upwards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 descr="pixelated arrow pointing to the right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 descr="pixelated flower bush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 descr="pixelated flower bush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 descr="pixelated trophy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 descr="Sign In pixelated button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9" name="Picture 19" descr="pixelated sword slightly bouncing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0" name="Picture 20" descr="pixelated hammer slightly bouncing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719050" y="2443961"/>
            <a:ext cx="12849901" cy="24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FUNDAMENTAÇÃO</a:t>
            </a:r>
          </a:p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TEÓRICA</a:t>
            </a:r>
          </a:p>
        </p:txBody>
      </p:sp>
      <p:pic>
        <p:nvPicPr>
          <p:cNvPr id="22" name="Picture 22" descr="pixelated star slightly bouncing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3" name="Picture 23" descr="pixelated star slightly bouncing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4" name="Freeform 24" descr="pixelated brick wall segment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 descr="pixelated brick wall segment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 descr="pixelated brick wall segment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 descr="pixelated brick wall segment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 descr="pixelated question mark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 descr="pixelated brick wall segment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 descr="pixelated question mark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 descr="pixelated brick wall segment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 descr="pixelated cat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 descr="pixelated rabbit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4" name="Group 34"/>
          <p:cNvGrpSpPr/>
          <p:nvPr/>
        </p:nvGrpSpPr>
        <p:grpSpPr>
          <a:xfrm>
            <a:off x="17341974" y="9085772"/>
            <a:ext cx="646680" cy="64668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2C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767073" y="2346797"/>
            <a:ext cx="16753854" cy="6031387"/>
          </a:xfrm>
          <a:custGeom>
            <a:avLst/>
            <a:gdLst/>
            <a:ahLst/>
            <a:cxnLst/>
            <a:rect l="l" t="t" r="r" b="b"/>
            <a:pathLst>
              <a:path w="16753854" h="6031387">
                <a:moveTo>
                  <a:pt x="0" y="0"/>
                </a:moveTo>
                <a:lnTo>
                  <a:pt x="16753854" y="0"/>
                </a:lnTo>
                <a:lnTo>
                  <a:pt x="16753854" y="6031387"/>
                </a:lnTo>
                <a:lnTo>
                  <a:pt x="0" y="6031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VENDEDOR - AFD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</a:t>
            </a:r>
          </a:p>
        </p:txBody>
      </p:sp>
    </p:spTree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458863" y="1303136"/>
            <a:ext cx="13370274" cy="8740816"/>
          </a:xfrm>
          <a:custGeom>
            <a:avLst/>
            <a:gdLst/>
            <a:ahLst/>
            <a:cxnLst/>
            <a:rect l="l" t="t" r="r" b="b"/>
            <a:pathLst>
              <a:path w="13370274" h="8740816">
                <a:moveTo>
                  <a:pt x="0" y="0"/>
                </a:moveTo>
                <a:lnTo>
                  <a:pt x="13370274" y="0"/>
                </a:lnTo>
                <a:lnTo>
                  <a:pt x="13370274" y="8740817"/>
                </a:lnTo>
                <a:lnTo>
                  <a:pt x="0" y="8740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VENDEDOR - AFD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51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57075" y="501732"/>
            <a:ext cx="2226124" cy="801405"/>
          </a:xfrm>
          <a:custGeom>
            <a:avLst/>
            <a:gdLst/>
            <a:ahLst/>
            <a:cxnLst/>
            <a:rect l="l" t="t" r="r" b="b"/>
            <a:pathLst>
              <a:path w="2226124" h="801405">
                <a:moveTo>
                  <a:pt x="0" y="0"/>
                </a:moveTo>
                <a:lnTo>
                  <a:pt x="2226123" y="0"/>
                </a:lnTo>
                <a:lnTo>
                  <a:pt x="2226123" y="801404"/>
                </a:lnTo>
                <a:lnTo>
                  <a:pt x="0" y="801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5627256" y="701077"/>
            <a:ext cx="789819" cy="655246"/>
            <a:chOff x="0" y="0"/>
            <a:chExt cx="208018" cy="1725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004043" y="1156094"/>
            <a:ext cx="11643358" cy="9055945"/>
          </a:xfrm>
          <a:custGeom>
            <a:avLst/>
            <a:gdLst/>
            <a:ahLst/>
            <a:cxnLst/>
            <a:rect l="l" t="t" r="r" b="b"/>
            <a:pathLst>
              <a:path w="11643358" h="9055945">
                <a:moveTo>
                  <a:pt x="0" y="0"/>
                </a:moveTo>
                <a:lnTo>
                  <a:pt x="11643358" y="0"/>
                </a:lnTo>
                <a:lnTo>
                  <a:pt x="11643358" y="9055945"/>
                </a:lnTo>
                <a:lnTo>
                  <a:pt x="0" y="90559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VENDEDOR - AFD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52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57075" y="601405"/>
            <a:ext cx="2226124" cy="801405"/>
          </a:xfrm>
          <a:custGeom>
            <a:avLst/>
            <a:gdLst/>
            <a:ahLst/>
            <a:cxnLst/>
            <a:rect l="l" t="t" r="r" b="b"/>
            <a:pathLst>
              <a:path w="2226124" h="801405">
                <a:moveTo>
                  <a:pt x="0" y="0"/>
                </a:moveTo>
                <a:lnTo>
                  <a:pt x="2226123" y="0"/>
                </a:lnTo>
                <a:lnTo>
                  <a:pt x="2226123" y="801404"/>
                </a:lnTo>
                <a:lnTo>
                  <a:pt x="0" y="801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6028526" y="748505"/>
            <a:ext cx="789819" cy="655246"/>
            <a:chOff x="0" y="0"/>
            <a:chExt cx="208018" cy="1725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34146" y="1810398"/>
            <a:ext cx="14339107" cy="7886509"/>
          </a:xfrm>
          <a:custGeom>
            <a:avLst/>
            <a:gdLst/>
            <a:ahLst/>
            <a:cxnLst/>
            <a:rect l="l" t="t" r="r" b="b"/>
            <a:pathLst>
              <a:path w="14339107" h="7886509">
                <a:moveTo>
                  <a:pt x="0" y="0"/>
                </a:moveTo>
                <a:lnTo>
                  <a:pt x="14339107" y="0"/>
                </a:lnTo>
                <a:lnTo>
                  <a:pt x="14339107" y="7886508"/>
                </a:lnTo>
                <a:lnTo>
                  <a:pt x="0" y="7886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VENDEDOR - AFD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53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57075" y="601405"/>
            <a:ext cx="2226124" cy="801405"/>
          </a:xfrm>
          <a:custGeom>
            <a:avLst/>
            <a:gdLst/>
            <a:ahLst/>
            <a:cxnLst/>
            <a:rect l="l" t="t" r="r" b="b"/>
            <a:pathLst>
              <a:path w="2226124" h="801405">
                <a:moveTo>
                  <a:pt x="0" y="0"/>
                </a:moveTo>
                <a:lnTo>
                  <a:pt x="2226123" y="0"/>
                </a:lnTo>
                <a:lnTo>
                  <a:pt x="2226123" y="801404"/>
                </a:lnTo>
                <a:lnTo>
                  <a:pt x="0" y="801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6624783" y="747564"/>
            <a:ext cx="789819" cy="655246"/>
            <a:chOff x="0" y="0"/>
            <a:chExt cx="208018" cy="1725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417776" y="1028700"/>
            <a:ext cx="7452447" cy="9045607"/>
          </a:xfrm>
          <a:custGeom>
            <a:avLst/>
            <a:gdLst/>
            <a:ahLst/>
            <a:cxnLst/>
            <a:rect l="l" t="t" r="r" b="b"/>
            <a:pathLst>
              <a:path w="7452447" h="9045607">
                <a:moveTo>
                  <a:pt x="0" y="0"/>
                </a:moveTo>
                <a:lnTo>
                  <a:pt x="7452448" y="0"/>
                </a:lnTo>
                <a:lnTo>
                  <a:pt x="7452448" y="9045607"/>
                </a:lnTo>
                <a:lnTo>
                  <a:pt x="0" y="9045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VENDEDOR - AFD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57075" y="501732"/>
            <a:ext cx="2226124" cy="801405"/>
          </a:xfrm>
          <a:custGeom>
            <a:avLst/>
            <a:gdLst/>
            <a:ahLst/>
            <a:cxnLst/>
            <a:rect l="l" t="t" r="r" b="b"/>
            <a:pathLst>
              <a:path w="2226124" h="801405">
                <a:moveTo>
                  <a:pt x="0" y="0"/>
                </a:moveTo>
                <a:lnTo>
                  <a:pt x="2226123" y="0"/>
                </a:lnTo>
                <a:lnTo>
                  <a:pt x="2226123" y="801404"/>
                </a:lnTo>
                <a:lnTo>
                  <a:pt x="0" y="801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7093379" y="647891"/>
            <a:ext cx="789819" cy="655246"/>
            <a:chOff x="0" y="0"/>
            <a:chExt cx="208018" cy="1725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73200" y="2789151"/>
            <a:ext cx="15375342" cy="4708698"/>
          </a:xfrm>
          <a:custGeom>
            <a:avLst/>
            <a:gdLst/>
            <a:ahLst/>
            <a:cxnLst/>
            <a:rect l="l" t="t" r="r" b="b"/>
            <a:pathLst>
              <a:path w="15375342" h="4708698">
                <a:moveTo>
                  <a:pt x="0" y="0"/>
                </a:moveTo>
                <a:lnTo>
                  <a:pt x="15375342" y="0"/>
                </a:lnTo>
                <a:lnTo>
                  <a:pt x="15375342" y="4708698"/>
                </a:lnTo>
                <a:lnTo>
                  <a:pt x="0" y="4708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VENDEDOR - AFD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55</a:t>
            </a:r>
          </a:p>
        </p:txBody>
      </p:sp>
      <p:sp>
        <p:nvSpPr>
          <p:cNvPr id="9" name="Freeform 9"/>
          <p:cNvSpPr/>
          <p:nvPr/>
        </p:nvSpPr>
        <p:spPr>
          <a:xfrm>
            <a:off x="15657075" y="501732"/>
            <a:ext cx="2226124" cy="801405"/>
          </a:xfrm>
          <a:custGeom>
            <a:avLst/>
            <a:gdLst/>
            <a:ahLst/>
            <a:cxnLst/>
            <a:rect l="l" t="t" r="r" b="b"/>
            <a:pathLst>
              <a:path w="2226124" h="801405">
                <a:moveTo>
                  <a:pt x="0" y="0"/>
                </a:moveTo>
                <a:lnTo>
                  <a:pt x="2226123" y="0"/>
                </a:lnTo>
                <a:lnTo>
                  <a:pt x="2226123" y="801404"/>
                </a:lnTo>
                <a:lnTo>
                  <a:pt x="0" y="801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15657075" y="501732"/>
            <a:ext cx="1154910" cy="347451"/>
            <a:chOff x="0" y="0"/>
            <a:chExt cx="304174" cy="91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4174" cy="91510"/>
            </a:xfrm>
            <a:custGeom>
              <a:avLst/>
              <a:gdLst/>
              <a:ahLst/>
              <a:cxnLst/>
              <a:rect l="l" t="t" r="r" b="b"/>
              <a:pathLst>
                <a:path w="304174" h="91510">
                  <a:moveTo>
                    <a:pt x="0" y="0"/>
                  </a:moveTo>
                  <a:lnTo>
                    <a:pt x="304174" y="0"/>
                  </a:lnTo>
                  <a:lnTo>
                    <a:pt x="304174" y="91510"/>
                  </a:lnTo>
                  <a:lnTo>
                    <a:pt x="0" y="915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304174" cy="16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739531" y="4117098"/>
            <a:ext cx="16808939" cy="2556359"/>
          </a:xfrm>
          <a:custGeom>
            <a:avLst/>
            <a:gdLst/>
            <a:ahLst/>
            <a:cxnLst/>
            <a:rect l="l" t="t" r="r" b="b"/>
            <a:pathLst>
              <a:path w="16808939" h="2556359">
                <a:moveTo>
                  <a:pt x="0" y="0"/>
                </a:moveTo>
                <a:lnTo>
                  <a:pt x="16808938" y="0"/>
                </a:lnTo>
                <a:lnTo>
                  <a:pt x="16808938" y="2556359"/>
                </a:lnTo>
                <a:lnTo>
                  <a:pt x="0" y="2556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FERREIRO- AFD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56</a:t>
            </a:r>
          </a:p>
        </p:txBody>
      </p:sp>
    </p:spTree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033831" y="1156094"/>
            <a:ext cx="9180921" cy="7337944"/>
          </a:xfrm>
          <a:custGeom>
            <a:avLst/>
            <a:gdLst/>
            <a:ahLst/>
            <a:cxnLst/>
            <a:rect l="l" t="t" r="r" b="b"/>
            <a:pathLst>
              <a:path w="9180921" h="7337944">
                <a:moveTo>
                  <a:pt x="0" y="0"/>
                </a:moveTo>
                <a:lnTo>
                  <a:pt x="9180920" y="0"/>
                </a:lnTo>
                <a:lnTo>
                  <a:pt x="9180920" y="7337944"/>
                </a:lnTo>
                <a:lnTo>
                  <a:pt x="0" y="733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2554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3887912" y="66542"/>
            <a:ext cx="4308464" cy="655246"/>
          </a:xfrm>
          <a:custGeom>
            <a:avLst/>
            <a:gdLst/>
            <a:ahLst/>
            <a:cxnLst/>
            <a:rect l="l" t="t" r="r" b="b"/>
            <a:pathLst>
              <a:path w="4308464" h="655246">
                <a:moveTo>
                  <a:pt x="0" y="0"/>
                </a:moveTo>
                <a:lnTo>
                  <a:pt x="4308463" y="0"/>
                </a:lnTo>
                <a:lnTo>
                  <a:pt x="4308463" y="655245"/>
                </a:lnTo>
                <a:lnTo>
                  <a:pt x="0" y="655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3887912" y="66542"/>
            <a:ext cx="789819" cy="655246"/>
            <a:chOff x="0" y="0"/>
            <a:chExt cx="208018" cy="17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57</a:t>
            </a:r>
          </a:p>
        </p:txBody>
      </p:sp>
    </p:spTree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235262" y="1156094"/>
            <a:ext cx="9180921" cy="7337944"/>
          </a:xfrm>
          <a:custGeom>
            <a:avLst/>
            <a:gdLst/>
            <a:ahLst/>
            <a:cxnLst/>
            <a:rect l="l" t="t" r="r" b="b"/>
            <a:pathLst>
              <a:path w="9180921" h="7337944">
                <a:moveTo>
                  <a:pt x="0" y="0"/>
                </a:moveTo>
                <a:lnTo>
                  <a:pt x="9180920" y="0"/>
                </a:lnTo>
                <a:lnTo>
                  <a:pt x="9180920" y="7337944"/>
                </a:lnTo>
                <a:lnTo>
                  <a:pt x="0" y="733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499" r="-33004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3887912" y="66542"/>
            <a:ext cx="4308464" cy="655246"/>
          </a:xfrm>
          <a:custGeom>
            <a:avLst/>
            <a:gdLst/>
            <a:ahLst/>
            <a:cxnLst/>
            <a:rect l="l" t="t" r="r" b="b"/>
            <a:pathLst>
              <a:path w="4308464" h="655246">
                <a:moveTo>
                  <a:pt x="0" y="0"/>
                </a:moveTo>
                <a:lnTo>
                  <a:pt x="4308463" y="0"/>
                </a:lnTo>
                <a:lnTo>
                  <a:pt x="4308463" y="655245"/>
                </a:lnTo>
                <a:lnTo>
                  <a:pt x="0" y="655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4606764" y="66542"/>
            <a:ext cx="789819" cy="655246"/>
            <a:chOff x="0" y="0"/>
            <a:chExt cx="208018" cy="17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58</a:t>
            </a:r>
          </a:p>
        </p:txBody>
      </p:sp>
    </p:spTree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033831" y="1156094"/>
            <a:ext cx="9180921" cy="7337944"/>
          </a:xfrm>
          <a:custGeom>
            <a:avLst/>
            <a:gdLst/>
            <a:ahLst/>
            <a:cxnLst/>
            <a:rect l="l" t="t" r="r" b="b"/>
            <a:pathLst>
              <a:path w="9180921" h="7337944">
                <a:moveTo>
                  <a:pt x="0" y="0"/>
                </a:moveTo>
                <a:lnTo>
                  <a:pt x="9180920" y="0"/>
                </a:lnTo>
                <a:lnTo>
                  <a:pt x="9180920" y="7337944"/>
                </a:lnTo>
                <a:lnTo>
                  <a:pt x="0" y="733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3974" r="-24156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3887912" y="93259"/>
            <a:ext cx="4308464" cy="655246"/>
          </a:xfrm>
          <a:custGeom>
            <a:avLst/>
            <a:gdLst/>
            <a:ahLst/>
            <a:cxnLst/>
            <a:rect l="l" t="t" r="r" b="b"/>
            <a:pathLst>
              <a:path w="4308464" h="655246">
                <a:moveTo>
                  <a:pt x="0" y="0"/>
                </a:moveTo>
                <a:lnTo>
                  <a:pt x="4308463" y="0"/>
                </a:lnTo>
                <a:lnTo>
                  <a:pt x="4308463" y="655246"/>
                </a:lnTo>
                <a:lnTo>
                  <a:pt x="0" y="65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5448130" y="93259"/>
            <a:ext cx="789819" cy="655246"/>
            <a:chOff x="0" y="0"/>
            <a:chExt cx="208018" cy="17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59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3880" y="5945354"/>
            <a:ext cx="2553980" cy="3312946"/>
          </a:xfrm>
          <a:custGeom>
            <a:avLst/>
            <a:gdLst/>
            <a:ahLst/>
            <a:cxnLst/>
            <a:rect l="l" t="t" r="r" b="b"/>
            <a:pathLst>
              <a:path w="2553980" h="3312946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94287" y="8832338"/>
            <a:ext cx="8821166" cy="2277465"/>
          </a:xfrm>
          <a:custGeom>
            <a:avLst/>
            <a:gdLst/>
            <a:ahLst/>
            <a:cxnLst/>
            <a:rect l="l" t="t" r="r" b="b"/>
            <a:pathLst>
              <a:path w="8821166" h="2277465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464011" y="0"/>
            <a:ext cx="1257453" cy="3373653"/>
          </a:xfrm>
          <a:custGeom>
            <a:avLst/>
            <a:gdLst/>
            <a:ahLst/>
            <a:cxnLst/>
            <a:rect l="l" t="t" r="r" b="b"/>
            <a:pathLst>
              <a:path w="1257453" h="33736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4794864" y="-108447"/>
            <a:ext cx="669147" cy="1795274"/>
          </a:xfrm>
          <a:custGeom>
            <a:avLst/>
            <a:gdLst/>
            <a:ahLst/>
            <a:cxnLst/>
            <a:rect l="l" t="t" r="r" b="b"/>
            <a:pathLst>
              <a:path w="669147" h="1795274">
                <a:moveTo>
                  <a:pt x="0" y="0"/>
                </a:moveTo>
                <a:lnTo>
                  <a:pt x="669147" y="0"/>
                </a:lnTo>
                <a:lnTo>
                  <a:pt x="669147" y="1795274"/>
                </a:lnTo>
                <a:lnTo>
                  <a:pt x="0" y="1795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944976" y="5945354"/>
            <a:ext cx="2553980" cy="3312946"/>
          </a:xfrm>
          <a:custGeom>
            <a:avLst/>
            <a:gdLst/>
            <a:ahLst/>
            <a:cxnLst/>
            <a:rect l="l" t="t" r="r" b="b"/>
            <a:pathLst>
              <a:path w="2553980" h="3312946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534393" y="8832338"/>
            <a:ext cx="8821166" cy="2277465"/>
          </a:xfrm>
          <a:custGeom>
            <a:avLst/>
            <a:gdLst/>
            <a:ahLst/>
            <a:cxnLst/>
            <a:rect l="l" t="t" r="r" b="b"/>
            <a:pathLst>
              <a:path w="8821166" h="2277465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4804870" y="4158992"/>
            <a:ext cx="7279112" cy="3910160"/>
            <a:chOff x="0" y="0"/>
            <a:chExt cx="1917132" cy="10298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7132" cy="1029836"/>
            </a:xfrm>
            <a:custGeom>
              <a:avLst/>
              <a:gdLst/>
              <a:ahLst/>
              <a:cxnLst/>
              <a:rect l="l" t="t" r="r" b="b"/>
              <a:pathLst>
                <a:path w="1917132" h="1029836">
                  <a:moveTo>
                    <a:pt x="1917132" y="0"/>
                  </a:moveTo>
                  <a:lnTo>
                    <a:pt x="0" y="0"/>
                  </a:lnTo>
                  <a:lnTo>
                    <a:pt x="0" y="841876"/>
                  </a:lnTo>
                  <a:lnTo>
                    <a:pt x="157480" y="841876"/>
                  </a:lnTo>
                  <a:lnTo>
                    <a:pt x="157480" y="1029836"/>
                  </a:lnTo>
                  <a:lnTo>
                    <a:pt x="463550" y="841876"/>
                  </a:lnTo>
                  <a:lnTo>
                    <a:pt x="1917132" y="841876"/>
                  </a:lnTo>
                  <a:lnTo>
                    <a:pt x="1917132" y="0"/>
                  </a:lnTo>
                  <a:close/>
                </a:path>
              </a:pathLst>
            </a:custGeom>
            <a:solidFill>
              <a:srgbClr val="3246E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17132" cy="886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72289" y="1992718"/>
            <a:ext cx="13143421" cy="16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2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18271" y="4319271"/>
            <a:ext cx="6608615" cy="214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9"/>
              </a:lnSpc>
            </a:pPr>
            <a:r>
              <a:rPr lang="en-US" sz="310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Máquina de estados finitos em que, para cada estado e símbolo de entrada, existe uma única transição possível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09727" y="-843413"/>
            <a:ext cx="1257453" cy="3373653"/>
          </a:xfrm>
          <a:custGeom>
            <a:avLst/>
            <a:gdLst/>
            <a:ahLst/>
            <a:cxnLst/>
            <a:rect l="l" t="t" r="r" b="b"/>
            <a:pathLst>
              <a:path w="1257453" h="33736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540580" y="-951860"/>
            <a:ext cx="669147" cy="1795274"/>
          </a:xfrm>
          <a:custGeom>
            <a:avLst/>
            <a:gdLst/>
            <a:ahLst/>
            <a:cxnLst/>
            <a:rect l="l" t="t" r="r" b="b"/>
            <a:pathLst>
              <a:path w="669147" h="1795274">
                <a:moveTo>
                  <a:pt x="0" y="0"/>
                </a:moveTo>
                <a:lnTo>
                  <a:pt x="669147" y="0"/>
                </a:lnTo>
                <a:lnTo>
                  <a:pt x="669147" y="1795273"/>
                </a:lnTo>
                <a:lnTo>
                  <a:pt x="0" y="1795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7341974" y="9085772"/>
            <a:ext cx="646680" cy="64668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2C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033831" y="1156094"/>
            <a:ext cx="9180921" cy="7337944"/>
          </a:xfrm>
          <a:custGeom>
            <a:avLst/>
            <a:gdLst/>
            <a:ahLst/>
            <a:cxnLst/>
            <a:rect l="l" t="t" r="r" b="b"/>
            <a:pathLst>
              <a:path w="9180921" h="7337944">
                <a:moveTo>
                  <a:pt x="0" y="0"/>
                </a:moveTo>
                <a:lnTo>
                  <a:pt x="9180920" y="0"/>
                </a:lnTo>
                <a:lnTo>
                  <a:pt x="9180920" y="7337944"/>
                </a:lnTo>
                <a:lnTo>
                  <a:pt x="0" y="733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749" r="-1527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3887912" y="66542"/>
            <a:ext cx="4308464" cy="655246"/>
          </a:xfrm>
          <a:custGeom>
            <a:avLst/>
            <a:gdLst/>
            <a:ahLst/>
            <a:cxnLst/>
            <a:rect l="l" t="t" r="r" b="b"/>
            <a:pathLst>
              <a:path w="4308464" h="655246">
                <a:moveTo>
                  <a:pt x="0" y="0"/>
                </a:moveTo>
                <a:lnTo>
                  <a:pt x="4308463" y="0"/>
                </a:lnTo>
                <a:lnTo>
                  <a:pt x="4308463" y="655245"/>
                </a:lnTo>
                <a:lnTo>
                  <a:pt x="0" y="655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6042143" y="66542"/>
            <a:ext cx="789819" cy="655246"/>
            <a:chOff x="0" y="0"/>
            <a:chExt cx="208018" cy="17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</a:t>
            </a:r>
          </a:p>
        </p:txBody>
      </p:sp>
    </p:spTree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033831" y="1156094"/>
            <a:ext cx="9180921" cy="7337944"/>
          </a:xfrm>
          <a:custGeom>
            <a:avLst/>
            <a:gdLst/>
            <a:ahLst/>
            <a:cxnLst/>
            <a:rect l="l" t="t" r="r" b="b"/>
            <a:pathLst>
              <a:path w="9180921" h="7337944">
                <a:moveTo>
                  <a:pt x="0" y="0"/>
                </a:moveTo>
                <a:lnTo>
                  <a:pt x="9180920" y="0"/>
                </a:lnTo>
                <a:lnTo>
                  <a:pt x="9180920" y="7337944"/>
                </a:lnTo>
                <a:lnTo>
                  <a:pt x="0" y="733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7488" r="-6805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3887912" y="66542"/>
            <a:ext cx="4308464" cy="655246"/>
          </a:xfrm>
          <a:custGeom>
            <a:avLst/>
            <a:gdLst/>
            <a:ahLst/>
            <a:cxnLst/>
            <a:rect l="l" t="t" r="r" b="b"/>
            <a:pathLst>
              <a:path w="4308464" h="655246">
                <a:moveTo>
                  <a:pt x="0" y="0"/>
                </a:moveTo>
                <a:lnTo>
                  <a:pt x="4308463" y="0"/>
                </a:lnTo>
                <a:lnTo>
                  <a:pt x="4308463" y="655245"/>
                </a:lnTo>
                <a:lnTo>
                  <a:pt x="0" y="655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6695364" y="93259"/>
            <a:ext cx="789819" cy="655246"/>
            <a:chOff x="0" y="0"/>
            <a:chExt cx="208018" cy="17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61</a:t>
            </a:r>
          </a:p>
        </p:txBody>
      </p:sp>
    </p:spTree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033831" y="1156094"/>
            <a:ext cx="9180921" cy="7337944"/>
          </a:xfrm>
          <a:custGeom>
            <a:avLst/>
            <a:gdLst/>
            <a:ahLst/>
            <a:cxnLst/>
            <a:rect l="l" t="t" r="r" b="b"/>
            <a:pathLst>
              <a:path w="9180921" h="7337944">
                <a:moveTo>
                  <a:pt x="0" y="0"/>
                </a:moveTo>
                <a:lnTo>
                  <a:pt x="9180920" y="0"/>
                </a:lnTo>
                <a:lnTo>
                  <a:pt x="9180920" y="7337944"/>
                </a:lnTo>
                <a:lnTo>
                  <a:pt x="0" y="733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554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98540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FERREIRO-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3887912" y="66542"/>
            <a:ext cx="4308464" cy="655246"/>
          </a:xfrm>
          <a:custGeom>
            <a:avLst/>
            <a:gdLst/>
            <a:ahLst/>
            <a:cxnLst/>
            <a:rect l="l" t="t" r="r" b="b"/>
            <a:pathLst>
              <a:path w="4308464" h="655246">
                <a:moveTo>
                  <a:pt x="0" y="0"/>
                </a:moveTo>
                <a:lnTo>
                  <a:pt x="4308463" y="0"/>
                </a:lnTo>
                <a:lnTo>
                  <a:pt x="4308463" y="655245"/>
                </a:lnTo>
                <a:lnTo>
                  <a:pt x="0" y="655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7406556" y="66542"/>
            <a:ext cx="789819" cy="655246"/>
            <a:chOff x="0" y="0"/>
            <a:chExt cx="208018" cy="17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18" cy="172575"/>
            </a:xfrm>
            <a:custGeom>
              <a:avLst/>
              <a:gdLst/>
              <a:ahLst/>
              <a:cxnLst/>
              <a:rect l="l" t="t" r="r" b="b"/>
              <a:pathLst>
                <a:path w="208018" h="172575">
                  <a:moveTo>
                    <a:pt x="0" y="0"/>
                  </a:moveTo>
                  <a:lnTo>
                    <a:pt x="208018" y="0"/>
                  </a:lnTo>
                  <a:lnTo>
                    <a:pt x="208018" y="172575"/>
                  </a:lnTo>
                  <a:lnTo>
                    <a:pt x="0" y="172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08018" cy="24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62</a:t>
            </a:r>
          </a:p>
        </p:txBody>
      </p:sp>
    </p:spTree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31084" y="3978284"/>
            <a:ext cx="18156916" cy="1994748"/>
          </a:xfrm>
          <a:custGeom>
            <a:avLst/>
            <a:gdLst/>
            <a:ahLst/>
            <a:cxnLst/>
            <a:rect l="l" t="t" r="r" b="b"/>
            <a:pathLst>
              <a:path w="18156916" h="1994748">
                <a:moveTo>
                  <a:pt x="0" y="0"/>
                </a:moveTo>
                <a:lnTo>
                  <a:pt x="18156916" y="0"/>
                </a:lnTo>
                <a:lnTo>
                  <a:pt x="18156916" y="1994748"/>
                </a:lnTo>
                <a:lnTo>
                  <a:pt x="0" y="1994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102236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INFORMANTE- AFD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63</a:t>
            </a:r>
          </a:p>
        </p:txBody>
      </p:sp>
    </p:spTree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76373" y="3785570"/>
            <a:ext cx="17356104" cy="3182243"/>
          </a:xfrm>
          <a:custGeom>
            <a:avLst/>
            <a:gdLst/>
            <a:ahLst/>
            <a:cxnLst/>
            <a:rect l="l" t="t" r="r" b="b"/>
            <a:pathLst>
              <a:path w="17356104" h="3182243">
                <a:moveTo>
                  <a:pt x="0" y="0"/>
                </a:moveTo>
                <a:lnTo>
                  <a:pt x="17356104" y="0"/>
                </a:lnTo>
                <a:lnTo>
                  <a:pt x="17356104" y="3182243"/>
                </a:lnTo>
                <a:lnTo>
                  <a:pt x="0" y="3182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68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102236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INFORMANTE-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3618097" y="1308111"/>
            <a:ext cx="4572000" cy="502287"/>
          </a:xfrm>
          <a:custGeom>
            <a:avLst/>
            <a:gdLst/>
            <a:ahLst/>
            <a:cxnLst/>
            <a:rect l="l" t="t" r="r" b="b"/>
            <a:pathLst>
              <a:path w="4572000" h="502287">
                <a:moveTo>
                  <a:pt x="0" y="0"/>
                </a:moveTo>
                <a:lnTo>
                  <a:pt x="4572000" y="0"/>
                </a:lnTo>
                <a:lnTo>
                  <a:pt x="4572000" y="502287"/>
                </a:lnTo>
                <a:lnTo>
                  <a:pt x="0" y="502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3618097" y="1308111"/>
            <a:ext cx="2798978" cy="503229"/>
            <a:chOff x="0" y="0"/>
            <a:chExt cx="737179" cy="1325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7179" cy="132538"/>
            </a:xfrm>
            <a:custGeom>
              <a:avLst/>
              <a:gdLst/>
              <a:ahLst/>
              <a:cxnLst/>
              <a:rect l="l" t="t" r="r" b="b"/>
              <a:pathLst>
                <a:path w="737179" h="132538">
                  <a:moveTo>
                    <a:pt x="0" y="0"/>
                  </a:moveTo>
                  <a:lnTo>
                    <a:pt x="737179" y="0"/>
                  </a:lnTo>
                  <a:lnTo>
                    <a:pt x="737179" y="132538"/>
                  </a:lnTo>
                  <a:lnTo>
                    <a:pt x="0" y="132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737179" cy="208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64</a:t>
            </a:r>
          </a:p>
        </p:txBody>
      </p:sp>
    </p:spTree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5001673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76373" y="3785570"/>
            <a:ext cx="17356104" cy="3182243"/>
          </a:xfrm>
          <a:custGeom>
            <a:avLst/>
            <a:gdLst/>
            <a:ahLst/>
            <a:cxnLst/>
            <a:rect l="l" t="t" r="r" b="b"/>
            <a:pathLst>
              <a:path w="17356104" h="3182243">
                <a:moveTo>
                  <a:pt x="0" y="0"/>
                </a:moveTo>
                <a:lnTo>
                  <a:pt x="17356104" y="0"/>
                </a:lnTo>
                <a:lnTo>
                  <a:pt x="17356104" y="3182243"/>
                </a:lnTo>
                <a:lnTo>
                  <a:pt x="0" y="3182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8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033831" y="188515"/>
            <a:ext cx="10223681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 INFORMANTE- AFD</a:t>
            </a:r>
          </a:p>
        </p:txBody>
      </p:sp>
      <p:sp>
        <p:nvSpPr>
          <p:cNvPr id="8" name="Freeform 8"/>
          <p:cNvSpPr/>
          <p:nvPr/>
        </p:nvSpPr>
        <p:spPr>
          <a:xfrm>
            <a:off x="13618097" y="1308111"/>
            <a:ext cx="4572000" cy="502287"/>
          </a:xfrm>
          <a:custGeom>
            <a:avLst/>
            <a:gdLst/>
            <a:ahLst/>
            <a:cxnLst/>
            <a:rect l="l" t="t" r="r" b="b"/>
            <a:pathLst>
              <a:path w="4572000" h="502287">
                <a:moveTo>
                  <a:pt x="0" y="0"/>
                </a:moveTo>
                <a:lnTo>
                  <a:pt x="4572000" y="0"/>
                </a:lnTo>
                <a:lnTo>
                  <a:pt x="4572000" y="502287"/>
                </a:lnTo>
                <a:lnTo>
                  <a:pt x="0" y="502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5391118" y="1303136"/>
            <a:ext cx="2798978" cy="503229"/>
            <a:chOff x="0" y="0"/>
            <a:chExt cx="737179" cy="1325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7179" cy="132538"/>
            </a:xfrm>
            <a:custGeom>
              <a:avLst/>
              <a:gdLst/>
              <a:ahLst/>
              <a:cxnLst/>
              <a:rect l="l" t="t" r="r" b="b"/>
              <a:pathLst>
                <a:path w="737179" h="132538">
                  <a:moveTo>
                    <a:pt x="0" y="0"/>
                  </a:moveTo>
                  <a:lnTo>
                    <a:pt x="737179" y="0"/>
                  </a:lnTo>
                  <a:lnTo>
                    <a:pt x="737179" y="132538"/>
                  </a:lnTo>
                  <a:lnTo>
                    <a:pt x="0" y="132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B50A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737179" cy="208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65</a:t>
            </a:r>
          </a:p>
        </p:txBody>
      </p:sp>
    </p:spTree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183" y="181801"/>
            <a:ext cx="17434467" cy="9604914"/>
            <a:chOff x="0" y="0"/>
            <a:chExt cx="4591794" cy="2529689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591794" cy="2529689"/>
            </a:xfrm>
            <a:custGeom>
              <a:avLst/>
              <a:gdLst/>
              <a:ahLst/>
              <a:cxnLst/>
              <a:rect l="l" t="t" r="r" b="b"/>
              <a:pathLst>
                <a:path w="4591794" h="2529689">
                  <a:moveTo>
                    <a:pt x="21759" y="0"/>
                  </a:moveTo>
                  <a:lnTo>
                    <a:pt x="4570035" y="0"/>
                  </a:lnTo>
                  <a:cubicBezTo>
                    <a:pt x="4575806" y="0"/>
                    <a:pt x="4581340" y="2292"/>
                    <a:pt x="4585421" y="6373"/>
                  </a:cubicBezTo>
                  <a:cubicBezTo>
                    <a:pt x="4589501" y="10454"/>
                    <a:pt x="4591794" y="15988"/>
                    <a:pt x="4591794" y="21759"/>
                  </a:cubicBezTo>
                  <a:lnTo>
                    <a:pt x="4591794" y="2507930"/>
                  </a:lnTo>
                  <a:cubicBezTo>
                    <a:pt x="4591794" y="2513701"/>
                    <a:pt x="4589501" y="2519236"/>
                    <a:pt x="4585421" y="2523316"/>
                  </a:cubicBezTo>
                  <a:cubicBezTo>
                    <a:pt x="4581340" y="2527397"/>
                    <a:pt x="4575806" y="2529689"/>
                    <a:pt x="4570035" y="2529689"/>
                  </a:cubicBezTo>
                  <a:lnTo>
                    <a:pt x="21759" y="2529689"/>
                  </a:lnTo>
                  <a:cubicBezTo>
                    <a:pt x="15988" y="2529689"/>
                    <a:pt x="10454" y="2527397"/>
                    <a:pt x="6373" y="2523316"/>
                  </a:cubicBezTo>
                  <a:cubicBezTo>
                    <a:pt x="2292" y="2519236"/>
                    <a:pt x="0" y="2513701"/>
                    <a:pt x="0" y="2507930"/>
                  </a:cubicBezTo>
                  <a:lnTo>
                    <a:pt x="0" y="21759"/>
                  </a:lnTo>
                  <a:cubicBezTo>
                    <a:pt x="0" y="15988"/>
                    <a:pt x="2292" y="10454"/>
                    <a:pt x="6373" y="6373"/>
                  </a:cubicBezTo>
                  <a:cubicBezTo>
                    <a:pt x="10454" y="2292"/>
                    <a:pt x="15988" y="0"/>
                    <a:pt x="2175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91794" cy="255826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 descr="pixelated arrow pointing to the right"/>
          <p:cNvSpPr/>
          <p:nvPr/>
        </p:nvSpPr>
        <p:spPr>
          <a:xfrm flipH="1">
            <a:off x="1156094" y="41589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7367" y="305857"/>
            <a:ext cx="65639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VÍDEO DO PROGRAMA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6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8776" y="5482826"/>
            <a:ext cx="2437517" cy="3207260"/>
          </a:xfrm>
          <a:custGeom>
            <a:avLst/>
            <a:gdLst/>
            <a:ahLst/>
            <a:cxnLst/>
            <a:rect l="l" t="t" r="r" b="b"/>
            <a:pathLst>
              <a:path w="2437517" h="3207260">
                <a:moveTo>
                  <a:pt x="0" y="0"/>
                </a:moveTo>
                <a:lnTo>
                  <a:pt x="2437517" y="0"/>
                </a:lnTo>
                <a:lnTo>
                  <a:pt x="2437517" y="3207260"/>
                </a:lnTo>
                <a:lnTo>
                  <a:pt x="0" y="3207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4351686" y="4220813"/>
            <a:ext cx="8788416" cy="107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65"/>
              </a:lnSpc>
              <a:spcBef>
                <a:spcPct val="0"/>
              </a:spcBef>
            </a:pPr>
            <a:r>
              <a:rPr lang="en-US" sz="597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LIMITAÇÕES</a:t>
            </a:r>
          </a:p>
        </p:txBody>
      </p:sp>
      <p:sp>
        <p:nvSpPr>
          <p:cNvPr id="6" name="Freeform 6"/>
          <p:cNvSpPr/>
          <p:nvPr/>
        </p:nvSpPr>
        <p:spPr>
          <a:xfrm>
            <a:off x="15590886" y="2477303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596948" y="894721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271261" y="192230"/>
            <a:ext cx="3433272" cy="836470"/>
          </a:xfrm>
          <a:custGeom>
            <a:avLst/>
            <a:gdLst/>
            <a:ahLst/>
            <a:cxnLst/>
            <a:rect l="l" t="t" r="r" b="b"/>
            <a:pathLst>
              <a:path w="3433272" h="836470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7592686" y="9563111"/>
            <a:ext cx="290512" cy="3302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67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59300" y="9140700"/>
            <a:ext cx="646680" cy="64668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67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6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144000" y="-9450543"/>
            <a:ext cx="15976849" cy="1597684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3B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168012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441360" y="3926454"/>
            <a:ext cx="1515650" cy="1515650"/>
          </a:xfrm>
          <a:custGeom>
            <a:avLst/>
            <a:gdLst/>
            <a:ahLst/>
            <a:cxnLst/>
            <a:rect l="l" t="t" r="r" b="b"/>
            <a:pathLst>
              <a:path w="1515650" h="1515650">
                <a:moveTo>
                  <a:pt x="0" y="0"/>
                </a:moveTo>
                <a:lnTo>
                  <a:pt x="1515650" y="0"/>
                </a:lnTo>
                <a:lnTo>
                  <a:pt x="1515650" y="1515650"/>
                </a:lnTo>
                <a:lnTo>
                  <a:pt x="0" y="1515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5441360" y="5870524"/>
            <a:ext cx="1515650" cy="1515650"/>
          </a:xfrm>
          <a:custGeom>
            <a:avLst/>
            <a:gdLst/>
            <a:ahLst/>
            <a:cxnLst/>
            <a:rect l="l" t="t" r="r" b="b"/>
            <a:pathLst>
              <a:path w="1515650" h="1515650">
                <a:moveTo>
                  <a:pt x="0" y="0"/>
                </a:moveTo>
                <a:lnTo>
                  <a:pt x="1515650" y="0"/>
                </a:lnTo>
                <a:lnTo>
                  <a:pt x="1515650" y="1515649"/>
                </a:lnTo>
                <a:lnTo>
                  <a:pt x="0" y="1515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5686925" y="3988576"/>
            <a:ext cx="1024519" cy="117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8"/>
              </a:lnSpc>
            </a:pPr>
            <a:r>
              <a:rPr lang="en-US" sz="6584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6925" y="5932645"/>
            <a:ext cx="1024519" cy="117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8"/>
              </a:lnSpc>
            </a:pPr>
            <a:r>
              <a:rPr lang="en-US" sz="6584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3921" y="2244500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ARKANOID</a:t>
            </a:r>
          </a:p>
        </p:txBody>
      </p:sp>
      <p:sp>
        <p:nvSpPr>
          <p:cNvPr id="14" name="Freeform 14"/>
          <p:cNvSpPr/>
          <p:nvPr/>
        </p:nvSpPr>
        <p:spPr>
          <a:xfrm>
            <a:off x="3680863" y="5972303"/>
            <a:ext cx="1398547" cy="1312091"/>
          </a:xfrm>
          <a:custGeom>
            <a:avLst/>
            <a:gdLst/>
            <a:ahLst/>
            <a:cxnLst/>
            <a:rect l="l" t="t" r="r" b="b"/>
            <a:pathLst>
              <a:path w="1398547" h="1312091">
                <a:moveTo>
                  <a:pt x="0" y="0"/>
                </a:moveTo>
                <a:lnTo>
                  <a:pt x="1398547" y="0"/>
                </a:lnTo>
                <a:lnTo>
                  <a:pt x="1398547" y="1312091"/>
                </a:lnTo>
                <a:lnTo>
                  <a:pt x="0" y="1312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2153921" y="4118206"/>
            <a:ext cx="1081132" cy="1081132"/>
          </a:xfrm>
          <a:custGeom>
            <a:avLst/>
            <a:gdLst/>
            <a:ahLst/>
            <a:cxnLst/>
            <a:rect l="l" t="t" r="r" b="b"/>
            <a:pathLst>
              <a:path w="1081132" h="1081132">
                <a:moveTo>
                  <a:pt x="0" y="0"/>
                </a:moveTo>
                <a:lnTo>
                  <a:pt x="1081132" y="0"/>
                </a:lnTo>
                <a:lnTo>
                  <a:pt x="1081132" y="1081133"/>
                </a:lnTo>
                <a:lnTo>
                  <a:pt x="0" y="10811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3623697" y="4118206"/>
            <a:ext cx="1081132" cy="1081132"/>
          </a:xfrm>
          <a:custGeom>
            <a:avLst/>
            <a:gdLst/>
            <a:ahLst/>
            <a:cxnLst/>
            <a:rect l="l" t="t" r="r" b="b"/>
            <a:pathLst>
              <a:path w="1081132" h="1081132">
                <a:moveTo>
                  <a:pt x="0" y="0"/>
                </a:moveTo>
                <a:lnTo>
                  <a:pt x="1081132" y="0"/>
                </a:lnTo>
                <a:lnTo>
                  <a:pt x="1081132" y="1081133"/>
                </a:lnTo>
                <a:lnTo>
                  <a:pt x="0" y="10811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6344883" y="6770523"/>
            <a:ext cx="1481727" cy="1150359"/>
          </a:xfrm>
          <a:custGeom>
            <a:avLst/>
            <a:gdLst/>
            <a:ahLst/>
            <a:cxnLst/>
            <a:rect l="l" t="t" r="r" b="b"/>
            <a:pathLst>
              <a:path w="1481727" h="1150359">
                <a:moveTo>
                  <a:pt x="0" y="0"/>
                </a:moveTo>
                <a:lnTo>
                  <a:pt x="1481726" y="0"/>
                </a:lnTo>
                <a:lnTo>
                  <a:pt x="1481726" y="1150359"/>
                </a:lnTo>
                <a:lnTo>
                  <a:pt x="0" y="1150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12865816" y="6783091"/>
            <a:ext cx="3260878" cy="113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7"/>
              </a:lnSpc>
              <a:spcBef>
                <a:spcPct val="0"/>
              </a:spcBef>
            </a:pPr>
            <a:r>
              <a:rPr lang="en-US" sz="320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PRÓXIMAS LIMITAÇÕES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74741" y="3868578"/>
            <a:ext cx="4809627" cy="132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74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SIMPLICIDADE DOS ESTADOS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74741" y="5812647"/>
            <a:ext cx="5080339" cy="19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74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AUSÊNCIA DE INTELIGÊNCIA ADAPTATIVA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92686" y="9563111"/>
            <a:ext cx="290512" cy="3302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68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259300" y="9140700"/>
            <a:ext cx="646680" cy="6466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68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6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144000" y="-9450543"/>
            <a:ext cx="15976849" cy="1597684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3B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168012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441360" y="3926454"/>
            <a:ext cx="1515650" cy="1515650"/>
          </a:xfrm>
          <a:custGeom>
            <a:avLst/>
            <a:gdLst/>
            <a:ahLst/>
            <a:cxnLst/>
            <a:rect l="l" t="t" r="r" b="b"/>
            <a:pathLst>
              <a:path w="1515650" h="1515650">
                <a:moveTo>
                  <a:pt x="0" y="0"/>
                </a:moveTo>
                <a:lnTo>
                  <a:pt x="1515650" y="0"/>
                </a:lnTo>
                <a:lnTo>
                  <a:pt x="1515650" y="1515650"/>
                </a:lnTo>
                <a:lnTo>
                  <a:pt x="0" y="1515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5441360" y="5870524"/>
            <a:ext cx="1515650" cy="1515650"/>
          </a:xfrm>
          <a:custGeom>
            <a:avLst/>
            <a:gdLst/>
            <a:ahLst/>
            <a:cxnLst/>
            <a:rect l="l" t="t" r="r" b="b"/>
            <a:pathLst>
              <a:path w="1515650" h="1515650">
                <a:moveTo>
                  <a:pt x="0" y="0"/>
                </a:moveTo>
                <a:lnTo>
                  <a:pt x="1515650" y="0"/>
                </a:lnTo>
                <a:lnTo>
                  <a:pt x="1515650" y="1515649"/>
                </a:lnTo>
                <a:lnTo>
                  <a:pt x="0" y="1515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5686925" y="3988576"/>
            <a:ext cx="1024519" cy="117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8"/>
              </a:lnSpc>
            </a:pPr>
            <a:r>
              <a:rPr lang="en-US" sz="6584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6925" y="5932645"/>
            <a:ext cx="1024519" cy="117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8"/>
              </a:lnSpc>
            </a:pPr>
            <a:r>
              <a:rPr lang="en-US" sz="6584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3921" y="2244500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ARKANOID</a:t>
            </a:r>
          </a:p>
        </p:txBody>
      </p:sp>
      <p:sp>
        <p:nvSpPr>
          <p:cNvPr id="14" name="Freeform 14"/>
          <p:cNvSpPr/>
          <p:nvPr/>
        </p:nvSpPr>
        <p:spPr>
          <a:xfrm>
            <a:off x="3680863" y="5972303"/>
            <a:ext cx="1398547" cy="1312091"/>
          </a:xfrm>
          <a:custGeom>
            <a:avLst/>
            <a:gdLst/>
            <a:ahLst/>
            <a:cxnLst/>
            <a:rect l="l" t="t" r="r" b="b"/>
            <a:pathLst>
              <a:path w="1398547" h="1312091">
                <a:moveTo>
                  <a:pt x="0" y="0"/>
                </a:moveTo>
                <a:lnTo>
                  <a:pt x="1398547" y="0"/>
                </a:lnTo>
                <a:lnTo>
                  <a:pt x="1398547" y="1312091"/>
                </a:lnTo>
                <a:lnTo>
                  <a:pt x="0" y="1312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2153921" y="4118206"/>
            <a:ext cx="1081132" cy="1081132"/>
          </a:xfrm>
          <a:custGeom>
            <a:avLst/>
            <a:gdLst/>
            <a:ahLst/>
            <a:cxnLst/>
            <a:rect l="l" t="t" r="r" b="b"/>
            <a:pathLst>
              <a:path w="1081132" h="1081132">
                <a:moveTo>
                  <a:pt x="0" y="0"/>
                </a:moveTo>
                <a:lnTo>
                  <a:pt x="1081132" y="0"/>
                </a:lnTo>
                <a:lnTo>
                  <a:pt x="1081132" y="1081133"/>
                </a:lnTo>
                <a:lnTo>
                  <a:pt x="0" y="10811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3623697" y="4118206"/>
            <a:ext cx="1081132" cy="1081132"/>
          </a:xfrm>
          <a:custGeom>
            <a:avLst/>
            <a:gdLst/>
            <a:ahLst/>
            <a:cxnLst/>
            <a:rect l="l" t="t" r="r" b="b"/>
            <a:pathLst>
              <a:path w="1081132" h="1081132">
                <a:moveTo>
                  <a:pt x="0" y="0"/>
                </a:moveTo>
                <a:lnTo>
                  <a:pt x="1081132" y="0"/>
                </a:lnTo>
                <a:lnTo>
                  <a:pt x="1081132" y="1081133"/>
                </a:lnTo>
                <a:lnTo>
                  <a:pt x="0" y="10811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7174741" y="3868578"/>
            <a:ext cx="4809627" cy="132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74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POWER-UPS LIMITADOS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74741" y="5812647"/>
            <a:ext cx="5080339" cy="132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74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VELOCIDADE E DINÂMICA FIXA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92686" y="9563111"/>
            <a:ext cx="290512" cy="3302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69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259300" y="9140700"/>
            <a:ext cx="646680" cy="64668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69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4120" y="3404686"/>
            <a:ext cx="5707760" cy="6153919"/>
          </a:xfrm>
          <a:custGeom>
            <a:avLst/>
            <a:gdLst/>
            <a:ahLst/>
            <a:cxnLst/>
            <a:rect l="l" t="t" r="r" b="b"/>
            <a:pathLst>
              <a:path w="5707760" h="6153919">
                <a:moveTo>
                  <a:pt x="0" y="0"/>
                </a:moveTo>
                <a:lnTo>
                  <a:pt x="5707760" y="0"/>
                </a:lnTo>
                <a:lnTo>
                  <a:pt x="5707760" y="6153919"/>
                </a:lnTo>
                <a:lnTo>
                  <a:pt x="0" y="6153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467600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71450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47828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986055" y="6396460"/>
            <a:ext cx="1724806" cy="3162144"/>
          </a:xfrm>
          <a:custGeom>
            <a:avLst/>
            <a:gdLst/>
            <a:ahLst/>
            <a:cxnLst/>
            <a:rect l="l" t="t" r="r" b="b"/>
            <a:pathLst>
              <a:path w="1724806" h="3162144">
                <a:moveTo>
                  <a:pt x="0" y="0"/>
                </a:moveTo>
                <a:lnTo>
                  <a:pt x="1724807" y="0"/>
                </a:lnTo>
                <a:lnTo>
                  <a:pt x="1724807" y="3162145"/>
                </a:lnTo>
                <a:lnTo>
                  <a:pt x="0" y="3162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5013158" y="7786228"/>
            <a:ext cx="1624142" cy="1772377"/>
          </a:xfrm>
          <a:custGeom>
            <a:avLst/>
            <a:gdLst/>
            <a:ahLst/>
            <a:cxnLst/>
            <a:rect l="l" t="t" r="r" b="b"/>
            <a:pathLst>
              <a:path w="1624142" h="1772377">
                <a:moveTo>
                  <a:pt x="0" y="0"/>
                </a:moveTo>
                <a:lnTo>
                  <a:pt x="1624142" y="0"/>
                </a:lnTo>
                <a:lnTo>
                  <a:pt x="1624142" y="1772377"/>
                </a:lnTo>
                <a:lnTo>
                  <a:pt x="0" y="1772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6184512" y="-1251404"/>
            <a:ext cx="4534593" cy="10931506"/>
            <a:chOff x="0" y="0"/>
            <a:chExt cx="5584973" cy="134636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84972" cy="13463650"/>
            </a:xfrm>
            <a:custGeom>
              <a:avLst/>
              <a:gdLst/>
              <a:ahLst/>
              <a:cxnLst/>
              <a:rect l="l" t="t" r="r" b="b"/>
              <a:pathLst>
                <a:path w="5584972" h="13463650">
                  <a:moveTo>
                    <a:pt x="4878853" y="10975627"/>
                  </a:moveTo>
                  <a:lnTo>
                    <a:pt x="4878853" y="0"/>
                  </a:lnTo>
                  <a:lnTo>
                    <a:pt x="0" y="0"/>
                  </a:lnTo>
                  <a:lnTo>
                    <a:pt x="0" y="13463650"/>
                  </a:lnTo>
                  <a:lnTo>
                    <a:pt x="4878853" y="13463650"/>
                  </a:lnTo>
                  <a:lnTo>
                    <a:pt x="4878853" y="11568809"/>
                  </a:lnTo>
                  <a:lnTo>
                    <a:pt x="5584972" y="11277979"/>
                  </a:lnTo>
                  <a:lnTo>
                    <a:pt x="4878853" y="10975627"/>
                  </a:lnTo>
                  <a:close/>
                </a:path>
              </a:pathLst>
            </a:custGeom>
            <a:solidFill>
              <a:srgbClr val="585E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69934" y="1667675"/>
            <a:ext cx="1122590" cy="1016455"/>
          </a:xfrm>
          <a:custGeom>
            <a:avLst/>
            <a:gdLst/>
            <a:ahLst/>
            <a:cxnLst/>
            <a:rect l="l" t="t" r="r" b="b"/>
            <a:pathLst>
              <a:path w="1122590" h="1016455">
                <a:moveTo>
                  <a:pt x="0" y="0"/>
                </a:moveTo>
                <a:lnTo>
                  <a:pt x="1122590" y="0"/>
                </a:lnTo>
                <a:lnTo>
                  <a:pt x="1122590" y="1016454"/>
                </a:lnTo>
                <a:lnTo>
                  <a:pt x="0" y="1016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2428071" y="355567"/>
            <a:ext cx="4936169" cy="1202630"/>
          </a:xfrm>
          <a:custGeom>
            <a:avLst/>
            <a:gdLst/>
            <a:ahLst/>
            <a:cxnLst/>
            <a:rect l="l" t="t" r="r" b="b"/>
            <a:pathLst>
              <a:path w="4936169" h="1202630">
                <a:moveTo>
                  <a:pt x="0" y="0"/>
                </a:moveTo>
                <a:lnTo>
                  <a:pt x="4936168" y="0"/>
                </a:lnTo>
                <a:lnTo>
                  <a:pt x="4936168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-1065571" y="1028700"/>
            <a:ext cx="5245314" cy="1277949"/>
          </a:xfrm>
          <a:custGeom>
            <a:avLst/>
            <a:gdLst/>
            <a:ahLst/>
            <a:cxnLst/>
            <a:rect l="l" t="t" r="r" b="b"/>
            <a:pathLst>
              <a:path w="5245314" h="1277949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3807534" y="231278"/>
            <a:ext cx="2978226" cy="725604"/>
          </a:xfrm>
          <a:custGeom>
            <a:avLst/>
            <a:gdLst/>
            <a:ahLst/>
            <a:cxnLst/>
            <a:rect l="l" t="t" r="r" b="b"/>
            <a:pathLst>
              <a:path w="2978226" h="725604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336215" y="8244140"/>
            <a:ext cx="716405" cy="716405"/>
          </a:xfrm>
          <a:custGeom>
            <a:avLst/>
            <a:gdLst/>
            <a:ahLst/>
            <a:cxnLst/>
            <a:rect l="l" t="t" r="r" b="b"/>
            <a:pathLst>
              <a:path w="716405" h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2665921" y="8244140"/>
            <a:ext cx="716405" cy="716405"/>
          </a:xfrm>
          <a:custGeom>
            <a:avLst/>
            <a:gdLst/>
            <a:ahLst/>
            <a:cxnLst/>
            <a:rect l="l" t="t" r="r" b="b"/>
            <a:pathLst>
              <a:path w="716405" h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6824897" y="2047039"/>
            <a:ext cx="868805" cy="868805"/>
          </a:xfrm>
          <a:custGeom>
            <a:avLst/>
            <a:gdLst/>
            <a:ahLst/>
            <a:cxnLst/>
            <a:rect l="l" t="t" r="r" b="b"/>
            <a:pathLst>
              <a:path w="868805" h="868805">
                <a:moveTo>
                  <a:pt x="0" y="0"/>
                </a:moveTo>
                <a:lnTo>
                  <a:pt x="868806" y="0"/>
                </a:lnTo>
                <a:lnTo>
                  <a:pt x="868806" y="868805"/>
                </a:lnTo>
                <a:lnTo>
                  <a:pt x="0" y="868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3507270" y="3491304"/>
            <a:ext cx="10123959" cy="155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sz="295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Máquina de estados finitos onde, para um mesmo estado e símbolo de entrada, podem existir múltiplas transições possíveis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64104" y="2335037"/>
            <a:ext cx="10267125" cy="86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5"/>
              </a:lnSpc>
            </a:pPr>
            <a:r>
              <a:rPr lang="en-US" sz="481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AFN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341974" y="9085772"/>
            <a:ext cx="646680" cy="6466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2C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6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2455552" y="5976596"/>
            <a:ext cx="1445550" cy="2713489"/>
          </a:xfrm>
          <a:custGeom>
            <a:avLst/>
            <a:gdLst/>
            <a:ahLst/>
            <a:cxnLst/>
            <a:rect l="l" t="t" r="r" b="b"/>
            <a:pathLst>
              <a:path w="1445550" h="2713489">
                <a:moveTo>
                  <a:pt x="0" y="0"/>
                </a:moveTo>
                <a:lnTo>
                  <a:pt x="1445550" y="0"/>
                </a:lnTo>
                <a:lnTo>
                  <a:pt x="1445550" y="2713490"/>
                </a:lnTo>
                <a:lnTo>
                  <a:pt x="0" y="271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4165113" y="5566473"/>
            <a:ext cx="1681072" cy="3123613"/>
          </a:xfrm>
          <a:custGeom>
            <a:avLst/>
            <a:gdLst/>
            <a:ahLst/>
            <a:cxnLst/>
            <a:rect l="l" t="t" r="r" b="b"/>
            <a:pathLst>
              <a:path w="1681072" h="3123613">
                <a:moveTo>
                  <a:pt x="0" y="0"/>
                </a:moveTo>
                <a:lnTo>
                  <a:pt x="1681072" y="0"/>
                </a:lnTo>
                <a:lnTo>
                  <a:pt x="1681072" y="3123613"/>
                </a:lnTo>
                <a:lnTo>
                  <a:pt x="0" y="3123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910616" y="2397630"/>
            <a:ext cx="6689788" cy="1143346"/>
          </a:xfrm>
          <a:custGeom>
            <a:avLst/>
            <a:gdLst/>
            <a:ahLst/>
            <a:cxnLst/>
            <a:rect l="l" t="t" r="r" b="b"/>
            <a:pathLst>
              <a:path w="6689788" h="1143346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2177018" y="4478545"/>
            <a:ext cx="4354036" cy="4211541"/>
          </a:xfrm>
          <a:custGeom>
            <a:avLst/>
            <a:gdLst/>
            <a:ahLst/>
            <a:cxnLst/>
            <a:rect l="l" t="t" r="r" b="b"/>
            <a:pathLst>
              <a:path w="4354036" h="4211541">
                <a:moveTo>
                  <a:pt x="0" y="0"/>
                </a:moveTo>
                <a:lnTo>
                  <a:pt x="4354036" y="0"/>
                </a:lnTo>
                <a:lnTo>
                  <a:pt x="4354036" y="4211541"/>
                </a:lnTo>
                <a:lnTo>
                  <a:pt x="0" y="4211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628293" y="1125211"/>
            <a:ext cx="748490" cy="748490"/>
          </a:xfrm>
          <a:custGeom>
            <a:avLst/>
            <a:gdLst/>
            <a:ahLst/>
            <a:cxnLst/>
            <a:rect l="l" t="t" r="r" b="b"/>
            <a:pathLst>
              <a:path w="748490" h="748490">
                <a:moveTo>
                  <a:pt x="0" y="0"/>
                </a:moveTo>
                <a:lnTo>
                  <a:pt x="748489" y="0"/>
                </a:lnTo>
                <a:lnTo>
                  <a:pt x="748489" y="748490"/>
                </a:lnTo>
                <a:lnTo>
                  <a:pt x="0" y="748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7149738" y="5650428"/>
            <a:ext cx="7015375" cy="2077069"/>
            <a:chOff x="0" y="0"/>
            <a:chExt cx="14535574" cy="43036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35575" cy="4303604"/>
            </a:xfrm>
            <a:custGeom>
              <a:avLst/>
              <a:gdLst/>
              <a:ahLst/>
              <a:cxnLst/>
              <a:rect l="l" t="t" r="r" b="b"/>
              <a:pathLst>
                <a:path w="14535575" h="4303604">
                  <a:moveTo>
                    <a:pt x="496570" y="0"/>
                  </a:moveTo>
                  <a:lnTo>
                    <a:pt x="496570" y="4303604"/>
                  </a:lnTo>
                  <a:lnTo>
                    <a:pt x="12789324" y="4303604"/>
                  </a:lnTo>
                  <a:lnTo>
                    <a:pt x="12789324" y="0"/>
                  </a:lnTo>
                  <a:cubicBezTo>
                    <a:pt x="12789324" y="0"/>
                    <a:pt x="496570" y="0"/>
                    <a:pt x="496570" y="0"/>
                  </a:cubicBezTo>
                  <a:close/>
                  <a:moveTo>
                    <a:pt x="13285894" y="1754713"/>
                  </a:moveTo>
                  <a:lnTo>
                    <a:pt x="13285894" y="480885"/>
                  </a:lnTo>
                  <a:cubicBezTo>
                    <a:pt x="13285894" y="222250"/>
                    <a:pt x="13063644" y="0"/>
                    <a:pt x="12789324" y="0"/>
                  </a:cubicBezTo>
                  <a:lnTo>
                    <a:pt x="12789324" y="4303604"/>
                  </a:lnTo>
                  <a:cubicBezTo>
                    <a:pt x="13063644" y="4303604"/>
                    <a:pt x="13285894" y="4081354"/>
                    <a:pt x="13285894" y="3807034"/>
                  </a:cubicBezTo>
                  <a:lnTo>
                    <a:pt x="13285894" y="2227154"/>
                  </a:lnTo>
                  <a:cubicBezTo>
                    <a:pt x="13793894" y="2242394"/>
                    <a:pt x="14298084" y="2218264"/>
                    <a:pt x="14535575" y="2261444"/>
                  </a:cubicBezTo>
                  <a:cubicBezTo>
                    <a:pt x="14131714" y="2074754"/>
                    <a:pt x="13697375" y="1938863"/>
                    <a:pt x="13285894" y="1754713"/>
                  </a:cubicBezTo>
                  <a:close/>
                  <a:moveTo>
                    <a:pt x="0" y="480885"/>
                  </a:moveTo>
                  <a:lnTo>
                    <a:pt x="0" y="3807034"/>
                  </a:lnTo>
                  <a:cubicBezTo>
                    <a:pt x="0" y="4081354"/>
                    <a:pt x="222250" y="4303604"/>
                    <a:pt x="496570" y="4303604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80885"/>
                  </a:cubicBezTo>
                  <a:close/>
                </a:path>
              </a:pathLst>
            </a:custGeom>
            <a:solidFill>
              <a:srgbClr val="FB83B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4135" y="4094309"/>
            <a:ext cx="10103450" cy="1882287"/>
            <a:chOff x="0" y="0"/>
            <a:chExt cx="26927287" cy="50165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927287" cy="5016591"/>
            </a:xfrm>
            <a:custGeom>
              <a:avLst/>
              <a:gdLst/>
              <a:ahLst/>
              <a:cxnLst/>
              <a:rect l="l" t="t" r="r" b="b"/>
              <a:pathLst>
                <a:path w="26927287" h="5016591">
                  <a:moveTo>
                    <a:pt x="26927287" y="439420"/>
                  </a:moveTo>
                  <a:lnTo>
                    <a:pt x="26927287" y="3330031"/>
                  </a:lnTo>
                  <a:cubicBezTo>
                    <a:pt x="26927287" y="3572601"/>
                    <a:pt x="26730437" y="3769451"/>
                    <a:pt x="26487868" y="3769451"/>
                  </a:cubicBezTo>
                  <a:lnTo>
                    <a:pt x="1780540" y="3769451"/>
                  </a:lnTo>
                  <a:cubicBezTo>
                    <a:pt x="1925320" y="4196171"/>
                    <a:pt x="2146300" y="4598761"/>
                    <a:pt x="2298700" y="5016591"/>
                  </a:cubicBezTo>
                  <a:cubicBezTo>
                    <a:pt x="2123440" y="4762591"/>
                    <a:pt x="1510030" y="4246971"/>
                    <a:pt x="1162050" y="3769451"/>
                  </a:cubicBezTo>
                  <a:lnTo>
                    <a:pt x="439420" y="3769451"/>
                  </a:lnTo>
                  <a:cubicBezTo>
                    <a:pt x="196850" y="3769451"/>
                    <a:pt x="0" y="3572601"/>
                    <a:pt x="0" y="3330032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26487868" y="0"/>
                  </a:lnTo>
                  <a:cubicBezTo>
                    <a:pt x="26730437" y="0"/>
                    <a:pt x="26927287" y="196850"/>
                    <a:pt x="26927287" y="439420"/>
                  </a:cubicBezTo>
                  <a:close/>
                </a:path>
              </a:pathLst>
            </a:custGeom>
            <a:solidFill>
              <a:srgbClr val="FB83B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/>
          <p:cNvSpPr/>
          <p:nvPr/>
        </p:nvSpPr>
        <p:spPr>
          <a:xfrm rot="-1018533">
            <a:off x="1094615" y="1081344"/>
            <a:ext cx="2721875" cy="2108216"/>
          </a:xfrm>
          <a:custGeom>
            <a:avLst/>
            <a:gdLst/>
            <a:ahLst/>
            <a:cxnLst/>
            <a:rect l="l" t="t" r="r" b="b"/>
            <a:pathLst>
              <a:path w="2721875" h="2108216">
                <a:moveTo>
                  <a:pt x="0" y="0"/>
                </a:moveTo>
                <a:lnTo>
                  <a:pt x="2721874" y="0"/>
                </a:lnTo>
                <a:lnTo>
                  <a:pt x="2721874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2024059" y="4320606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7551976" y="6265293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2237599" y="1165031"/>
            <a:ext cx="13812802" cy="131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51"/>
              </a:lnSpc>
              <a:spcBef>
                <a:spcPct val="0"/>
              </a:spcBef>
            </a:pPr>
            <a:r>
              <a:rPr lang="en-US" sz="7322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5534" y="2627724"/>
            <a:ext cx="12196933" cy="52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Limitações do 2º Jogo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45534" y="4103871"/>
            <a:ext cx="8254984" cy="12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FALTA DE MEMÓRIA LONGA OU HISTÓRICO DO JOGADOR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41520" y="5762331"/>
            <a:ext cx="4114680" cy="176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29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FALTA DE IMPROVISAÇÃO E ADAPTAÇÃO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592686" y="9563111"/>
            <a:ext cx="290512" cy="3302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70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259300" y="9357881"/>
            <a:ext cx="646680" cy="64668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70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6806273" y="3885094"/>
            <a:ext cx="1481727" cy="1150359"/>
          </a:xfrm>
          <a:custGeom>
            <a:avLst/>
            <a:gdLst/>
            <a:ahLst/>
            <a:cxnLst/>
            <a:rect l="l" t="t" r="r" b="b"/>
            <a:pathLst>
              <a:path w="1481727" h="1150359">
                <a:moveTo>
                  <a:pt x="0" y="0"/>
                </a:moveTo>
                <a:lnTo>
                  <a:pt x="1481727" y="0"/>
                </a:lnTo>
                <a:lnTo>
                  <a:pt x="1481727" y="1150359"/>
                </a:lnTo>
                <a:lnTo>
                  <a:pt x="0" y="11503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13327207" y="3897662"/>
            <a:ext cx="3260878" cy="113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7"/>
              </a:lnSpc>
              <a:spcBef>
                <a:spcPct val="0"/>
              </a:spcBef>
            </a:pPr>
            <a:r>
              <a:rPr lang="en-US" sz="320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PRÓXIMAS LIMITAÇÕES</a:t>
            </a:r>
          </a:p>
        </p:txBody>
      </p:sp>
    </p:spTree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6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2455552" y="5976596"/>
            <a:ext cx="1445550" cy="2713489"/>
          </a:xfrm>
          <a:custGeom>
            <a:avLst/>
            <a:gdLst/>
            <a:ahLst/>
            <a:cxnLst/>
            <a:rect l="l" t="t" r="r" b="b"/>
            <a:pathLst>
              <a:path w="1445550" h="2713489">
                <a:moveTo>
                  <a:pt x="0" y="0"/>
                </a:moveTo>
                <a:lnTo>
                  <a:pt x="1445550" y="0"/>
                </a:lnTo>
                <a:lnTo>
                  <a:pt x="1445550" y="2713490"/>
                </a:lnTo>
                <a:lnTo>
                  <a:pt x="0" y="271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4165113" y="5566473"/>
            <a:ext cx="1681072" cy="3123613"/>
          </a:xfrm>
          <a:custGeom>
            <a:avLst/>
            <a:gdLst/>
            <a:ahLst/>
            <a:cxnLst/>
            <a:rect l="l" t="t" r="r" b="b"/>
            <a:pathLst>
              <a:path w="1681072" h="3123613">
                <a:moveTo>
                  <a:pt x="0" y="0"/>
                </a:moveTo>
                <a:lnTo>
                  <a:pt x="1681072" y="0"/>
                </a:lnTo>
                <a:lnTo>
                  <a:pt x="1681072" y="3123613"/>
                </a:lnTo>
                <a:lnTo>
                  <a:pt x="0" y="3123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910616" y="2397630"/>
            <a:ext cx="6689788" cy="1143346"/>
          </a:xfrm>
          <a:custGeom>
            <a:avLst/>
            <a:gdLst/>
            <a:ahLst/>
            <a:cxnLst/>
            <a:rect l="l" t="t" r="r" b="b"/>
            <a:pathLst>
              <a:path w="6689788" h="1143346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2177018" y="4478545"/>
            <a:ext cx="4354036" cy="4211541"/>
          </a:xfrm>
          <a:custGeom>
            <a:avLst/>
            <a:gdLst/>
            <a:ahLst/>
            <a:cxnLst/>
            <a:rect l="l" t="t" r="r" b="b"/>
            <a:pathLst>
              <a:path w="4354036" h="4211541">
                <a:moveTo>
                  <a:pt x="0" y="0"/>
                </a:moveTo>
                <a:lnTo>
                  <a:pt x="4354036" y="0"/>
                </a:lnTo>
                <a:lnTo>
                  <a:pt x="4354036" y="4211541"/>
                </a:lnTo>
                <a:lnTo>
                  <a:pt x="0" y="4211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628293" y="1125211"/>
            <a:ext cx="748490" cy="748490"/>
          </a:xfrm>
          <a:custGeom>
            <a:avLst/>
            <a:gdLst/>
            <a:ahLst/>
            <a:cxnLst/>
            <a:rect l="l" t="t" r="r" b="b"/>
            <a:pathLst>
              <a:path w="748490" h="748490">
                <a:moveTo>
                  <a:pt x="0" y="0"/>
                </a:moveTo>
                <a:lnTo>
                  <a:pt x="748489" y="0"/>
                </a:lnTo>
                <a:lnTo>
                  <a:pt x="748489" y="748490"/>
                </a:lnTo>
                <a:lnTo>
                  <a:pt x="0" y="748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5083008" y="5976596"/>
            <a:ext cx="9082105" cy="1464264"/>
            <a:chOff x="0" y="0"/>
            <a:chExt cx="18817754" cy="30338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817754" cy="3033896"/>
            </a:xfrm>
            <a:custGeom>
              <a:avLst/>
              <a:gdLst/>
              <a:ahLst/>
              <a:cxnLst/>
              <a:rect l="l" t="t" r="r" b="b"/>
              <a:pathLst>
                <a:path w="18817754" h="3033896">
                  <a:moveTo>
                    <a:pt x="496570" y="0"/>
                  </a:moveTo>
                  <a:lnTo>
                    <a:pt x="496570" y="3033896"/>
                  </a:lnTo>
                  <a:lnTo>
                    <a:pt x="17071504" y="3033896"/>
                  </a:lnTo>
                  <a:lnTo>
                    <a:pt x="17071504" y="0"/>
                  </a:lnTo>
                  <a:cubicBezTo>
                    <a:pt x="17071504" y="0"/>
                    <a:pt x="496570" y="0"/>
                    <a:pt x="496570" y="0"/>
                  </a:cubicBezTo>
                  <a:close/>
                  <a:moveTo>
                    <a:pt x="17568075" y="485006"/>
                  </a:moveTo>
                  <a:lnTo>
                    <a:pt x="17568075" y="455887"/>
                  </a:lnTo>
                  <a:cubicBezTo>
                    <a:pt x="17568075" y="222250"/>
                    <a:pt x="17345825" y="0"/>
                    <a:pt x="17071504" y="0"/>
                  </a:cubicBezTo>
                  <a:lnTo>
                    <a:pt x="17071504" y="3033896"/>
                  </a:lnTo>
                  <a:cubicBezTo>
                    <a:pt x="17345825" y="3033896"/>
                    <a:pt x="17568075" y="2811646"/>
                    <a:pt x="17568075" y="2537326"/>
                  </a:cubicBezTo>
                  <a:lnTo>
                    <a:pt x="17568075" y="957446"/>
                  </a:lnTo>
                  <a:cubicBezTo>
                    <a:pt x="18076075" y="972686"/>
                    <a:pt x="18580264" y="948556"/>
                    <a:pt x="18817754" y="991736"/>
                  </a:cubicBezTo>
                  <a:cubicBezTo>
                    <a:pt x="18413895" y="805046"/>
                    <a:pt x="17979554" y="669156"/>
                    <a:pt x="17568075" y="485006"/>
                  </a:cubicBezTo>
                  <a:close/>
                  <a:moveTo>
                    <a:pt x="0" y="455887"/>
                  </a:moveTo>
                  <a:lnTo>
                    <a:pt x="0" y="2537326"/>
                  </a:lnTo>
                  <a:cubicBezTo>
                    <a:pt x="0" y="2811646"/>
                    <a:pt x="222250" y="3033896"/>
                    <a:pt x="496570" y="3033896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55887"/>
                  </a:cubicBezTo>
                  <a:close/>
                </a:path>
              </a:pathLst>
            </a:custGeom>
            <a:solidFill>
              <a:srgbClr val="FB83B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4135" y="4094309"/>
            <a:ext cx="6775283" cy="1882287"/>
            <a:chOff x="0" y="0"/>
            <a:chExt cx="18057197" cy="50165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57197" cy="5016591"/>
            </a:xfrm>
            <a:custGeom>
              <a:avLst/>
              <a:gdLst/>
              <a:ahLst/>
              <a:cxnLst/>
              <a:rect l="l" t="t" r="r" b="b"/>
              <a:pathLst>
                <a:path w="18057197" h="5016591">
                  <a:moveTo>
                    <a:pt x="18057197" y="439420"/>
                  </a:moveTo>
                  <a:lnTo>
                    <a:pt x="18057197" y="3330031"/>
                  </a:lnTo>
                  <a:cubicBezTo>
                    <a:pt x="18057197" y="3572601"/>
                    <a:pt x="17860347" y="3769451"/>
                    <a:pt x="17617777" y="3769451"/>
                  </a:cubicBezTo>
                  <a:lnTo>
                    <a:pt x="1780540" y="3769451"/>
                  </a:lnTo>
                  <a:cubicBezTo>
                    <a:pt x="1925320" y="4196171"/>
                    <a:pt x="2146300" y="4598761"/>
                    <a:pt x="2298700" y="5016591"/>
                  </a:cubicBezTo>
                  <a:cubicBezTo>
                    <a:pt x="2123440" y="4762591"/>
                    <a:pt x="1510030" y="4246971"/>
                    <a:pt x="1162050" y="3769451"/>
                  </a:cubicBezTo>
                  <a:lnTo>
                    <a:pt x="439420" y="3769451"/>
                  </a:lnTo>
                  <a:cubicBezTo>
                    <a:pt x="196850" y="3769451"/>
                    <a:pt x="0" y="3572601"/>
                    <a:pt x="0" y="3330032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17617777" y="0"/>
                  </a:lnTo>
                  <a:cubicBezTo>
                    <a:pt x="17860347" y="0"/>
                    <a:pt x="18057197" y="196850"/>
                    <a:pt x="18057197" y="439420"/>
                  </a:cubicBezTo>
                  <a:close/>
                </a:path>
              </a:pathLst>
            </a:custGeom>
            <a:solidFill>
              <a:srgbClr val="FB83B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/>
          <p:cNvSpPr/>
          <p:nvPr/>
        </p:nvSpPr>
        <p:spPr>
          <a:xfrm rot="-1018533">
            <a:off x="1094615" y="1081344"/>
            <a:ext cx="2721875" cy="2108216"/>
          </a:xfrm>
          <a:custGeom>
            <a:avLst/>
            <a:gdLst/>
            <a:ahLst/>
            <a:cxnLst/>
            <a:rect l="l" t="t" r="r" b="b"/>
            <a:pathLst>
              <a:path w="2721875" h="2108216">
                <a:moveTo>
                  <a:pt x="0" y="0"/>
                </a:moveTo>
                <a:lnTo>
                  <a:pt x="2721874" y="0"/>
                </a:lnTo>
                <a:lnTo>
                  <a:pt x="2721874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2024059" y="4320606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5353721" y="6277235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3045534" y="4061708"/>
            <a:ext cx="4937935" cy="12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PERSONALIDADE LIMITADA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2884" y="6064786"/>
            <a:ext cx="6314462" cy="118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29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AUSÊNCIA DE MEMÓRIA CONTEXTUAL REAL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92686" y="9563111"/>
            <a:ext cx="290512" cy="3302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71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259300" y="9357881"/>
            <a:ext cx="646680" cy="6466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71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237599" y="1165031"/>
            <a:ext cx="13812802" cy="131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51"/>
              </a:lnSpc>
              <a:spcBef>
                <a:spcPct val="0"/>
              </a:spcBef>
            </a:pPr>
            <a:r>
              <a:rPr lang="en-US" sz="7322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NPC</a:t>
            </a:r>
          </a:p>
        </p:txBody>
      </p:sp>
    </p:spTree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31246" y="5402991"/>
            <a:ext cx="3794669" cy="940530"/>
            <a:chOff x="0" y="0"/>
            <a:chExt cx="12779662" cy="3167511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474862" cy="2862711"/>
            </a:xfrm>
            <a:custGeom>
              <a:avLst/>
              <a:gdLst/>
              <a:ahLst/>
              <a:cxnLst/>
              <a:rect l="l" t="t" r="r" b="b"/>
              <a:pathLst>
                <a:path w="12474862" h="2862711">
                  <a:moveTo>
                    <a:pt x="12474862" y="0"/>
                  </a:moveTo>
                  <a:lnTo>
                    <a:pt x="12474862" y="2862711"/>
                  </a:lnTo>
                  <a:lnTo>
                    <a:pt x="0" y="2862711"/>
                  </a:lnTo>
                  <a:lnTo>
                    <a:pt x="0" y="2557911"/>
                  </a:lnTo>
                  <a:lnTo>
                    <a:pt x="12170062" y="2557911"/>
                  </a:lnTo>
                  <a:lnTo>
                    <a:pt x="12170062" y="0"/>
                  </a:lnTo>
                  <a:close/>
                </a:path>
              </a:pathLst>
            </a:custGeom>
            <a:solidFill>
              <a:srgbClr val="8344B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2474862" cy="2862711"/>
            </a:xfrm>
            <a:custGeom>
              <a:avLst/>
              <a:gdLst/>
              <a:ahLst/>
              <a:cxnLst/>
              <a:rect l="l" t="t" r="r" b="b"/>
              <a:pathLst>
                <a:path w="12474862" h="2862711">
                  <a:moveTo>
                    <a:pt x="0" y="0"/>
                  </a:moveTo>
                  <a:lnTo>
                    <a:pt x="12474862" y="0"/>
                  </a:lnTo>
                  <a:lnTo>
                    <a:pt x="12474862" y="2862711"/>
                  </a:lnTo>
                  <a:lnTo>
                    <a:pt x="0" y="2862711"/>
                  </a:lnTo>
                  <a:close/>
                </a:path>
              </a:pathLst>
            </a:custGeom>
            <a:solidFill>
              <a:srgbClr val="090808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-9450543"/>
            <a:ext cx="15976849" cy="159768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03617" y="7722325"/>
            <a:ext cx="833369" cy="833369"/>
          </a:xfrm>
          <a:custGeom>
            <a:avLst/>
            <a:gdLst/>
            <a:ahLst/>
            <a:cxnLst/>
            <a:rect l="l" t="t" r="r" b="b"/>
            <a:pathLst>
              <a:path w="833369" h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084417" y="2076670"/>
            <a:ext cx="883699" cy="816217"/>
          </a:xfrm>
          <a:custGeom>
            <a:avLst/>
            <a:gdLst/>
            <a:ahLst/>
            <a:cxnLst/>
            <a:rect l="l" t="t" r="r" b="b"/>
            <a:pathLst>
              <a:path w="883699" h="816217">
                <a:moveTo>
                  <a:pt x="0" y="0"/>
                </a:moveTo>
                <a:lnTo>
                  <a:pt x="883699" y="0"/>
                </a:lnTo>
                <a:lnTo>
                  <a:pt x="883699" y="816217"/>
                </a:lnTo>
                <a:lnTo>
                  <a:pt x="0" y="816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331607" y="4159191"/>
            <a:ext cx="1194997" cy="3370504"/>
          </a:xfrm>
          <a:custGeom>
            <a:avLst/>
            <a:gdLst/>
            <a:ahLst/>
            <a:cxnLst/>
            <a:rect l="l" t="t" r="r" b="b"/>
            <a:pathLst>
              <a:path w="1194997" h="3370504">
                <a:moveTo>
                  <a:pt x="0" y="0"/>
                </a:moveTo>
                <a:lnTo>
                  <a:pt x="1194997" y="0"/>
                </a:lnTo>
                <a:lnTo>
                  <a:pt x="1194997" y="3370504"/>
                </a:lnTo>
                <a:lnTo>
                  <a:pt x="0" y="337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-891137" y="3431266"/>
            <a:ext cx="4762450" cy="857241"/>
          </a:xfrm>
          <a:custGeom>
            <a:avLst/>
            <a:gdLst/>
            <a:ahLst/>
            <a:cxnLst/>
            <a:rect l="l" t="t" r="r" b="b"/>
            <a:pathLst>
              <a:path w="4762450" h="857241">
                <a:moveTo>
                  <a:pt x="0" y="0"/>
                </a:moveTo>
                <a:lnTo>
                  <a:pt x="4762450" y="0"/>
                </a:lnTo>
                <a:lnTo>
                  <a:pt x="4762450" y="857241"/>
                </a:lnTo>
                <a:lnTo>
                  <a:pt x="0" y="857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-154577" y="9014932"/>
            <a:ext cx="6157051" cy="1108269"/>
          </a:xfrm>
          <a:custGeom>
            <a:avLst/>
            <a:gdLst/>
            <a:ahLst/>
            <a:cxnLst/>
            <a:rect l="l" t="t" r="r" b="b"/>
            <a:pathLst>
              <a:path w="6157051" h="1108269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5973899" y="9014932"/>
            <a:ext cx="6157051" cy="1108269"/>
          </a:xfrm>
          <a:custGeom>
            <a:avLst/>
            <a:gdLst/>
            <a:ahLst/>
            <a:cxnLst/>
            <a:rect l="l" t="t" r="r" b="b"/>
            <a:pathLst>
              <a:path w="6157051" h="1108269">
                <a:moveTo>
                  <a:pt x="0" y="0"/>
                </a:moveTo>
                <a:lnTo>
                  <a:pt x="6157050" y="0"/>
                </a:lnTo>
                <a:lnTo>
                  <a:pt x="6157050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2111899" y="9014932"/>
            <a:ext cx="6157051" cy="1108269"/>
          </a:xfrm>
          <a:custGeom>
            <a:avLst/>
            <a:gdLst/>
            <a:ahLst/>
            <a:cxnLst/>
            <a:rect l="l" t="t" r="r" b="b"/>
            <a:pathLst>
              <a:path w="6157051" h="1108269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146422" y="1095283"/>
            <a:ext cx="1282537" cy="1687549"/>
          </a:xfrm>
          <a:custGeom>
            <a:avLst/>
            <a:gdLst/>
            <a:ahLst/>
            <a:cxnLst/>
            <a:rect l="l" t="t" r="r" b="b"/>
            <a:pathLst>
              <a:path w="1282537" h="1687549">
                <a:moveTo>
                  <a:pt x="0" y="0"/>
                </a:moveTo>
                <a:lnTo>
                  <a:pt x="1282537" y="0"/>
                </a:lnTo>
                <a:lnTo>
                  <a:pt x="1282537" y="1687549"/>
                </a:lnTo>
                <a:lnTo>
                  <a:pt x="0" y="16875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5102749" y="2572600"/>
            <a:ext cx="2779797" cy="6590035"/>
          </a:xfrm>
          <a:custGeom>
            <a:avLst/>
            <a:gdLst/>
            <a:ahLst/>
            <a:cxnLst/>
            <a:rect l="l" t="t" r="r" b="b"/>
            <a:pathLst>
              <a:path w="2779797" h="6590035">
                <a:moveTo>
                  <a:pt x="0" y="0"/>
                </a:moveTo>
                <a:lnTo>
                  <a:pt x="2779797" y="0"/>
                </a:lnTo>
                <a:lnTo>
                  <a:pt x="2779797" y="6590035"/>
                </a:lnTo>
                <a:lnTo>
                  <a:pt x="0" y="65900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9316294" y="6526306"/>
            <a:ext cx="833369" cy="833369"/>
          </a:xfrm>
          <a:custGeom>
            <a:avLst/>
            <a:gdLst/>
            <a:ahLst/>
            <a:cxnLst/>
            <a:rect l="l" t="t" r="r" b="b"/>
            <a:pathLst>
              <a:path w="833369" h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2968116" y="6759513"/>
            <a:ext cx="1201561" cy="2403122"/>
          </a:xfrm>
          <a:custGeom>
            <a:avLst/>
            <a:gdLst/>
            <a:ahLst/>
            <a:cxnLst/>
            <a:rect l="l" t="t" r="r" b="b"/>
            <a:pathLst>
              <a:path w="1201561" h="2403122">
                <a:moveTo>
                  <a:pt x="0" y="0"/>
                </a:moveTo>
                <a:lnTo>
                  <a:pt x="1201561" y="0"/>
                </a:lnTo>
                <a:lnTo>
                  <a:pt x="1201561" y="2403122"/>
                </a:lnTo>
                <a:lnTo>
                  <a:pt x="0" y="24031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8949433" y="7961074"/>
            <a:ext cx="526929" cy="1053858"/>
          </a:xfrm>
          <a:custGeom>
            <a:avLst/>
            <a:gdLst/>
            <a:ahLst/>
            <a:cxnLst/>
            <a:rect l="l" t="t" r="r" b="b"/>
            <a:pathLst>
              <a:path w="526929" h="1053858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9622734" y="7961074"/>
            <a:ext cx="526929" cy="1053858"/>
          </a:xfrm>
          <a:custGeom>
            <a:avLst/>
            <a:gdLst/>
            <a:ahLst/>
            <a:cxnLst/>
            <a:rect l="l" t="t" r="r" b="b"/>
            <a:pathLst>
              <a:path w="526929" h="1053858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311907" y="7961074"/>
            <a:ext cx="526929" cy="1053858"/>
          </a:xfrm>
          <a:custGeom>
            <a:avLst/>
            <a:gdLst/>
            <a:ahLst/>
            <a:cxnLst/>
            <a:rect l="l" t="t" r="r" b="b"/>
            <a:pathLst>
              <a:path w="526929" h="1053858">
                <a:moveTo>
                  <a:pt x="0" y="0"/>
                </a:moveTo>
                <a:lnTo>
                  <a:pt x="526928" y="0"/>
                </a:lnTo>
                <a:lnTo>
                  <a:pt x="526928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-891137" y="-421774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5249020" y="-348114"/>
            <a:ext cx="1449758" cy="740694"/>
          </a:xfrm>
          <a:custGeom>
            <a:avLst/>
            <a:gdLst/>
            <a:ahLst/>
            <a:cxnLst/>
            <a:rect l="l" t="t" r="r" b="b"/>
            <a:pathLst>
              <a:path w="1449758" h="740694">
                <a:moveTo>
                  <a:pt x="0" y="0"/>
                </a:moveTo>
                <a:lnTo>
                  <a:pt x="1449757" y="0"/>
                </a:lnTo>
                <a:lnTo>
                  <a:pt x="1449757" y="740694"/>
                </a:lnTo>
                <a:lnTo>
                  <a:pt x="0" y="740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3351450" y="-385417"/>
            <a:ext cx="2794972" cy="1427977"/>
          </a:xfrm>
          <a:custGeom>
            <a:avLst/>
            <a:gdLst/>
            <a:ahLst/>
            <a:cxnLst/>
            <a:rect l="l" t="t" r="r" b="b"/>
            <a:pathLst>
              <a:path w="2794972" h="1427977">
                <a:moveTo>
                  <a:pt x="0" y="0"/>
                </a:moveTo>
                <a:lnTo>
                  <a:pt x="2794972" y="0"/>
                </a:lnTo>
                <a:lnTo>
                  <a:pt x="2794972" y="1427976"/>
                </a:lnTo>
                <a:lnTo>
                  <a:pt x="0" y="14279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6131980" y="3864890"/>
            <a:ext cx="5601470" cy="66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</a:pPr>
            <a:r>
              <a:rPr lang="en-US" sz="3447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Opiniões Finais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28053" y="1259317"/>
            <a:ext cx="10631895" cy="118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1"/>
              </a:lnSpc>
              <a:spcBef>
                <a:spcPct val="0"/>
              </a:spcBef>
            </a:pPr>
            <a:r>
              <a:rPr lang="en-US" sz="6608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CONCLUSÃO</a:t>
            </a:r>
          </a:p>
        </p:txBody>
      </p:sp>
      <p:sp>
        <p:nvSpPr>
          <p:cNvPr id="27" name="Freeform 27"/>
          <p:cNvSpPr/>
          <p:nvPr/>
        </p:nvSpPr>
        <p:spPr>
          <a:xfrm>
            <a:off x="9178033" y="5465217"/>
            <a:ext cx="590904" cy="668719"/>
          </a:xfrm>
          <a:custGeom>
            <a:avLst/>
            <a:gdLst/>
            <a:ahLst/>
            <a:cxnLst/>
            <a:rect l="l" t="t" r="r" b="b"/>
            <a:pathLst>
              <a:path w="590904" h="668719">
                <a:moveTo>
                  <a:pt x="0" y="0"/>
                </a:moveTo>
                <a:lnTo>
                  <a:pt x="590904" y="0"/>
                </a:lnTo>
                <a:lnTo>
                  <a:pt x="590904" y="668719"/>
                </a:lnTo>
                <a:lnTo>
                  <a:pt x="0" y="66871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8" name="Group 28"/>
          <p:cNvGrpSpPr/>
          <p:nvPr/>
        </p:nvGrpSpPr>
        <p:grpSpPr>
          <a:xfrm>
            <a:off x="4730517" y="5402991"/>
            <a:ext cx="4218916" cy="940530"/>
            <a:chOff x="0" y="0"/>
            <a:chExt cx="14208438" cy="3167511"/>
          </a:xfrm>
        </p:grpSpPr>
        <p:sp>
          <p:nvSpPr>
            <p:cNvPr id="29" name="Freeform 29"/>
            <p:cNvSpPr/>
            <p:nvPr/>
          </p:nvSpPr>
          <p:spPr>
            <a:xfrm>
              <a:off x="304800" y="304800"/>
              <a:ext cx="13903638" cy="2862711"/>
            </a:xfrm>
            <a:custGeom>
              <a:avLst/>
              <a:gdLst/>
              <a:ahLst/>
              <a:cxnLst/>
              <a:rect l="l" t="t" r="r" b="b"/>
              <a:pathLst>
                <a:path w="13903638" h="2862711">
                  <a:moveTo>
                    <a:pt x="13903638" y="0"/>
                  </a:moveTo>
                  <a:lnTo>
                    <a:pt x="13903638" y="2862711"/>
                  </a:lnTo>
                  <a:lnTo>
                    <a:pt x="0" y="2862711"/>
                  </a:lnTo>
                  <a:lnTo>
                    <a:pt x="0" y="2557911"/>
                  </a:lnTo>
                  <a:lnTo>
                    <a:pt x="13598838" y="2557911"/>
                  </a:lnTo>
                  <a:lnTo>
                    <a:pt x="13598838" y="0"/>
                  </a:lnTo>
                  <a:close/>
                </a:path>
              </a:pathLst>
            </a:custGeom>
            <a:solidFill>
              <a:srgbClr val="8344B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13903638" cy="2862711"/>
            </a:xfrm>
            <a:custGeom>
              <a:avLst/>
              <a:gdLst/>
              <a:ahLst/>
              <a:cxnLst/>
              <a:rect l="l" t="t" r="r" b="b"/>
              <a:pathLst>
                <a:path w="13903638" h="2862711">
                  <a:moveTo>
                    <a:pt x="0" y="0"/>
                  </a:moveTo>
                  <a:lnTo>
                    <a:pt x="13903638" y="0"/>
                  </a:lnTo>
                  <a:lnTo>
                    <a:pt x="13903638" y="2862711"/>
                  </a:lnTo>
                  <a:lnTo>
                    <a:pt x="0" y="2862711"/>
                  </a:lnTo>
                  <a:close/>
                </a:path>
              </a:pathLst>
            </a:custGeom>
            <a:solidFill>
              <a:srgbClr val="090808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1" name="Freeform 31"/>
          <p:cNvSpPr/>
          <p:nvPr/>
        </p:nvSpPr>
        <p:spPr>
          <a:xfrm>
            <a:off x="4949366" y="5534627"/>
            <a:ext cx="599309" cy="599309"/>
          </a:xfrm>
          <a:custGeom>
            <a:avLst/>
            <a:gdLst/>
            <a:ahLst/>
            <a:cxnLst/>
            <a:rect l="l" t="t" r="r" b="b"/>
            <a:pathLst>
              <a:path w="599309" h="599309">
                <a:moveTo>
                  <a:pt x="0" y="0"/>
                </a:moveTo>
                <a:lnTo>
                  <a:pt x="599308" y="0"/>
                </a:lnTo>
                <a:lnTo>
                  <a:pt x="599308" y="599309"/>
                </a:lnTo>
                <a:lnTo>
                  <a:pt x="0" y="59930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TextBox 32"/>
          <p:cNvSpPr txBox="1"/>
          <p:nvPr/>
        </p:nvSpPr>
        <p:spPr>
          <a:xfrm>
            <a:off x="5709139" y="5413338"/>
            <a:ext cx="2954923" cy="668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6"/>
              </a:lnSpc>
            </a:pPr>
            <a:r>
              <a:rPr lang="en-US" sz="369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CORRETO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51561" y="5448902"/>
            <a:ext cx="2794865" cy="54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3013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INCORRETO</a:t>
            </a:r>
          </a:p>
        </p:txBody>
      </p:sp>
      <p:sp>
        <p:nvSpPr>
          <p:cNvPr id="34" name="Freeform 34"/>
          <p:cNvSpPr/>
          <p:nvPr/>
        </p:nvSpPr>
        <p:spPr>
          <a:xfrm>
            <a:off x="11478094" y="7722325"/>
            <a:ext cx="833369" cy="833369"/>
          </a:xfrm>
          <a:custGeom>
            <a:avLst/>
            <a:gdLst/>
            <a:ahLst/>
            <a:cxnLst/>
            <a:rect l="l" t="t" r="r" b="b"/>
            <a:pathLst>
              <a:path w="833369" h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5" name="Group 35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72</a:t>
            </a:r>
          </a:p>
        </p:txBody>
      </p:sp>
    </p:spTree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830" y="39671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3570" y="38147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6207" y="324384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47367" y="2475210"/>
            <a:ext cx="9073136" cy="2159965"/>
            <a:chOff x="0" y="0"/>
            <a:chExt cx="2389632" cy="568880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2389632" cy="568880"/>
            </a:xfrm>
            <a:custGeom>
              <a:avLst/>
              <a:gdLst/>
              <a:ahLst/>
              <a:cxnLst/>
              <a:rect l="l" t="t" r="r" b="b"/>
              <a:pathLst>
                <a:path w="2389632" h="568880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527069"/>
                  </a:lnTo>
                  <a:cubicBezTo>
                    <a:pt x="2389632" y="550160"/>
                    <a:pt x="2370913" y="568880"/>
                    <a:pt x="2347822" y="568880"/>
                  </a:cubicBezTo>
                  <a:lnTo>
                    <a:pt x="41811" y="568880"/>
                  </a:lnTo>
                  <a:cubicBezTo>
                    <a:pt x="18719" y="568880"/>
                    <a:pt x="0" y="550160"/>
                    <a:pt x="0" y="527069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89632" cy="62603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O uso de um Autômato Finito Determinístico (AFD) permitiu modelar o comportamento estratégico do jogador de forma clara e controlada</a:t>
              </a:r>
            </a:p>
          </p:txBody>
        </p:sp>
      </p:grpSp>
      <p:sp>
        <p:nvSpPr>
          <p:cNvPr id="12" name="Freeform 12" descr="pixelated arrow pointing to the right"/>
          <p:cNvSpPr/>
          <p:nvPr/>
        </p:nvSpPr>
        <p:spPr>
          <a:xfrm flipH="1">
            <a:off x="7619638" y="324186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8147367" y="4832225"/>
            <a:ext cx="9111933" cy="2159965"/>
            <a:chOff x="0" y="0"/>
            <a:chExt cx="2399851" cy="568880"/>
          </a:xfrm>
        </p:grpSpPr>
        <p:sp>
          <p:nvSpPr>
            <p:cNvPr id="14" name="Freeform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2399851" cy="568880"/>
            </a:xfrm>
            <a:custGeom>
              <a:avLst/>
              <a:gdLst/>
              <a:ahLst/>
              <a:cxnLst/>
              <a:rect l="l" t="t" r="r" b="b"/>
              <a:pathLst>
                <a:path w="2399851" h="568880">
                  <a:moveTo>
                    <a:pt x="41633" y="0"/>
                  </a:moveTo>
                  <a:lnTo>
                    <a:pt x="2358218" y="0"/>
                  </a:lnTo>
                  <a:cubicBezTo>
                    <a:pt x="2369260" y="0"/>
                    <a:pt x="2379849" y="4386"/>
                    <a:pt x="2387657" y="12194"/>
                  </a:cubicBezTo>
                  <a:cubicBezTo>
                    <a:pt x="2395464" y="20002"/>
                    <a:pt x="2399851" y="30591"/>
                    <a:pt x="2399851" y="41633"/>
                  </a:cubicBezTo>
                  <a:lnTo>
                    <a:pt x="2399851" y="527247"/>
                  </a:lnTo>
                  <a:cubicBezTo>
                    <a:pt x="2399851" y="538289"/>
                    <a:pt x="2395464" y="548878"/>
                    <a:pt x="2387657" y="556686"/>
                  </a:cubicBezTo>
                  <a:cubicBezTo>
                    <a:pt x="2379849" y="564493"/>
                    <a:pt x="2369260" y="568880"/>
                    <a:pt x="2358218" y="568880"/>
                  </a:cubicBezTo>
                  <a:lnTo>
                    <a:pt x="41633" y="568880"/>
                  </a:lnTo>
                  <a:cubicBezTo>
                    <a:pt x="30591" y="568880"/>
                    <a:pt x="20002" y="564493"/>
                    <a:pt x="12194" y="556686"/>
                  </a:cubicBezTo>
                  <a:cubicBezTo>
                    <a:pt x="4386" y="548878"/>
                    <a:pt x="0" y="538289"/>
                    <a:pt x="0" y="527247"/>
                  </a:cubicBezTo>
                  <a:lnTo>
                    <a:pt x="0" y="41633"/>
                  </a:lnTo>
                  <a:cubicBezTo>
                    <a:pt x="0" y="30591"/>
                    <a:pt x="4386" y="20002"/>
                    <a:pt x="12194" y="12194"/>
                  </a:cubicBezTo>
                  <a:cubicBezTo>
                    <a:pt x="20002" y="4386"/>
                    <a:pt x="30591" y="0"/>
                    <a:pt x="4163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00DB4E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399851" cy="62603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O autômato facilitou a depuração e organização das lógicas de comportamento, promovendo clareza no desenvolvimento do paddle controlado</a:t>
              </a:r>
            </a:p>
          </p:txBody>
        </p:sp>
      </p:grpSp>
      <p:sp>
        <p:nvSpPr>
          <p:cNvPr id="16" name="Freeform 16" descr="pixelated arrow pointing to the right"/>
          <p:cNvSpPr/>
          <p:nvPr/>
        </p:nvSpPr>
        <p:spPr>
          <a:xfrm flipH="1">
            <a:off x="7671940" y="5511138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7" name="Group 17"/>
          <p:cNvGrpSpPr/>
          <p:nvPr/>
        </p:nvGrpSpPr>
        <p:grpSpPr>
          <a:xfrm>
            <a:off x="8186164" y="7126044"/>
            <a:ext cx="9073136" cy="2579065"/>
            <a:chOff x="0" y="0"/>
            <a:chExt cx="2389632" cy="679260"/>
          </a:xfrm>
        </p:grpSpPr>
        <p:sp>
          <p:nvSpPr>
            <p:cNvPr id="18" name="Freeform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2389632" cy="679260"/>
            </a:xfrm>
            <a:custGeom>
              <a:avLst/>
              <a:gdLst/>
              <a:ahLst/>
              <a:cxnLst/>
              <a:rect l="l" t="t" r="r" b="b"/>
              <a:pathLst>
                <a:path w="2389632" h="679260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637449"/>
                  </a:lnTo>
                  <a:cubicBezTo>
                    <a:pt x="2389632" y="660541"/>
                    <a:pt x="2370913" y="679260"/>
                    <a:pt x="2347822" y="679260"/>
                  </a:cubicBezTo>
                  <a:lnTo>
                    <a:pt x="41811" y="679260"/>
                  </a:lnTo>
                  <a:cubicBezTo>
                    <a:pt x="30722" y="679260"/>
                    <a:pt x="20087" y="674855"/>
                    <a:pt x="12246" y="667014"/>
                  </a:cubicBezTo>
                  <a:cubicBezTo>
                    <a:pt x="4405" y="659173"/>
                    <a:pt x="0" y="648538"/>
                    <a:pt x="0" y="637449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029316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389632" cy="7364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O projeto demonstrou a aplicabilidade dos autômatos no controle de agentes em jogos, além de reforçar a conexão entre teoria da computação e aplicações práticas</a:t>
              </a:r>
            </a:p>
          </p:txBody>
        </p:sp>
      </p:grpSp>
      <p:sp>
        <p:nvSpPr>
          <p:cNvPr id="20" name="Freeform 20" descr="pixelated arrow pointing to the right"/>
          <p:cNvSpPr/>
          <p:nvPr/>
        </p:nvSpPr>
        <p:spPr>
          <a:xfrm flipH="1">
            <a:off x="7619638" y="818852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1" name="Picture 21" descr="pixelated battery with three bars inside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22" name="Freeform 22" descr="pixelated five hearts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5"/>
          </a:xfrm>
        </p:grpSpPr>
        <p:sp>
          <p:nvSpPr>
            <p:cNvPr id="24" name="TextBox 24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id="25" name="Freeform 25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191499" y="729709"/>
            <a:ext cx="862336" cy="327152"/>
            <a:chOff x="0" y="0"/>
            <a:chExt cx="1149782" cy="436203"/>
          </a:xfrm>
        </p:grpSpPr>
        <p:sp>
          <p:nvSpPr>
            <p:cNvPr id="27" name="TextBox 27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863538" y="703945"/>
            <a:ext cx="908861" cy="327152"/>
            <a:chOff x="0" y="0"/>
            <a:chExt cx="1211815" cy="436203"/>
          </a:xfrm>
        </p:grpSpPr>
        <p:sp>
          <p:nvSpPr>
            <p:cNvPr id="30" name="TextBox 30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08434" y="4705419"/>
            <a:ext cx="681120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CONCLUSÃO</a:t>
            </a:r>
          </a:p>
        </p:txBody>
      </p:sp>
      <p:sp>
        <p:nvSpPr>
          <p:cNvPr id="33" name="Freeform 33" descr="pixelated pastel cloud"/>
          <p:cNvSpPr/>
          <p:nvPr/>
        </p:nvSpPr>
        <p:spPr>
          <a:xfrm>
            <a:off x="492925" y="1082446"/>
            <a:ext cx="2285479" cy="797840"/>
          </a:xfrm>
          <a:custGeom>
            <a:avLst/>
            <a:gdLst/>
            <a:ahLst/>
            <a:cxnLst/>
            <a:rect l="l" t="t" r="r" b="b"/>
            <a:pathLst>
              <a:path w="2285479" h="797840">
                <a:moveTo>
                  <a:pt x="0" y="0"/>
                </a:moveTo>
                <a:lnTo>
                  <a:pt x="2285480" y="0"/>
                </a:lnTo>
                <a:lnTo>
                  <a:pt x="2285480" y="797840"/>
                </a:lnTo>
                <a:lnTo>
                  <a:pt x="0" y="7978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 descr="pixelated pastel cloud"/>
          <p:cNvSpPr/>
          <p:nvPr/>
        </p:nvSpPr>
        <p:spPr>
          <a:xfrm>
            <a:off x="3919535" y="1677370"/>
            <a:ext cx="2285479" cy="797840"/>
          </a:xfrm>
          <a:custGeom>
            <a:avLst/>
            <a:gdLst/>
            <a:ahLst/>
            <a:cxnLst/>
            <a:rect l="l" t="t" r="r" b="b"/>
            <a:pathLst>
              <a:path w="2285479" h="797840">
                <a:moveTo>
                  <a:pt x="0" y="0"/>
                </a:moveTo>
                <a:lnTo>
                  <a:pt x="2285479" y="0"/>
                </a:lnTo>
                <a:lnTo>
                  <a:pt x="2285479" y="797840"/>
                </a:lnTo>
                <a:lnTo>
                  <a:pt x="0" y="7978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 descr="pixelated pastel cloud"/>
          <p:cNvSpPr/>
          <p:nvPr/>
        </p:nvSpPr>
        <p:spPr>
          <a:xfrm>
            <a:off x="808434" y="2842943"/>
            <a:ext cx="2285479" cy="797840"/>
          </a:xfrm>
          <a:custGeom>
            <a:avLst/>
            <a:gdLst/>
            <a:ahLst/>
            <a:cxnLst/>
            <a:rect l="l" t="t" r="r" b="b"/>
            <a:pathLst>
              <a:path w="2285479" h="797840">
                <a:moveTo>
                  <a:pt x="0" y="0"/>
                </a:moveTo>
                <a:lnTo>
                  <a:pt x="2285479" y="0"/>
                </a:lnTo>
                <a:lnTo>
                  <a:pt x="2285479" y="797840"/>
                </a:lnTo>
                <a:lnTo>
                  <a:pt x="0" y="7978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6" name="Picture 36" descr="pixelated tree with a pulsing motion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808434" y="6061819"/>
            <a:ext cx="2621841" cy="3643290"/>
          </a:xfrm>
          <a:prstGeom prst="rect">
            <a:avLst/>
          </a:prstGeom>
        </p:spPr>
      </p:pic>
      <p:pic>
        <p:nvPicPr>
          <p:cNvPr id="37" name="Picture 37" descr="pixelated tree with a pulsing motion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3625360" y="6715547"/>
            <a:ext cx="2126222" cy="2954581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73</a:t>
            </a:r>
          </a:p>
        </p:txBody>
      </p:sp>
    </p:spTree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830" y="39671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3570" y="38147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86164" y="1473844"/>
            <a:ext cx="9073136" cy="2579065"/>
            <a:chOff x="0" y="0"/>
            <a:chExt cx="2389632" cy="679260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2389632" cy="679260"/>
            </a:xfrm>
            <a:custGeom>
              <a:avLst/>
              <a:gdLst/>
              <a:ahLst/>
              <a:cxnLst/>
              <a:rect l="l" t="t" r="r" b="b"/>
              <a:pathLst>
                <a:path w="2389632" h="679260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637449"/>
                  </a:lnTo>
                  <a:cubicBezTo>
                    <a:pt x="2389632" y="660541"/>
                    <a:pt x="2370913" y="679260"/>
                    <a:pt x="2347822" y="679260"/>
                  </a:cubicBezTo>
                  <a:lnTo>
                    <a:pt x="41811" y="679260"/>
                  </a:lnTo>
                  <a:cubicBezTo>
                    <a:pt x="30722" y="679260"/>
                    <a:pt x="20087" y="674855"/>
                    <a:pt x="12246" y="667014"/>
                  </a:cubicBezTo>
                  <a:cubicBezTo>
                    <a:pt x="4405" y="659173"/>
                    <a:pt x="0" y="648538"/>
                    <a:pt x="0" y="637449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C9286A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89632" cy="7364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Demonstramos como Autômatos Finitos Determinísticos (AFD) são uma solução eficiente e organizada para modelar e gerenciar fluxos de diálogo e comportamentos de NPCs em jogos.</a:t>
              </a:r>
            </a:p>
          </p:txBody>
        </p:sp>
      </p:grpSp>
      <p:sp>
        <p:nvSpPr>
          <p:cNvPr id="12" name="Freeform 12" descr="pixelated arrow pointing to the right"/>
          <p:cNvSpPr/>
          <p:nvPr/>
        </p:nvSpPr>
        <p:spPr>
          <a:xfrm flipH="1">
            <a:off x="7619638" y="2240498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8147367" y="4541301"/>
            <a:ext cx="9111933" cy="2579065"/>
            <a:chOff x="0" y="0"/>
            <a:chExt cx="2399851" cy="679260"/>
          </a:xfrm>
        </p:grpSpPr>
        <p:sp>
          <p:nvSpPr>
            <p:cNvPr id="14" name="Freeform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2399851" cy="679260"/>
            </a:xfrm>
            <a:custGeom>
              <a:avLst/>
              <a:gdLst/>
              <a:ahLst/>
              <a:cxnLst/>
              <a:rect l="l" t="t" r="r" b="b"/>
              <a:pathLst>
                <a:path w="2399851" h="679260">
                  <a:moveTo>
                    <a:pt x="41633" y="0"/>
                  </a:moveTo>
                  <a:lnTo>
                    <a:pt x="2358218" y="0"/>
                  </a:lnTo>
                  <a:cubicBezTo>
                    <a:pt x="2369260" y="0"/>
                    <a:pt x="2379849" y="4386"/>
                    <a:pt x="2387657" y="12194"/>
                  </a:cubicBezTo>
                  <a:cubicBezTo>
                    <a:pt x="2395464" y="20002"/>
                    <a:pt x="2399851" y="30591"/>
                    <a:pt x="2399851" y="41633"/>
                  </a:cubicBezTo>
                  <a:lnTo>
                    <a:pt x="2399851" y="637627"/>
                  </a:lnTo>
                  <a:cubicBezTo>
                    <a:pt x="2399851" y="648669"/>
                    <a:pt x="2395464" y="659258"/>
                    <a:pt x="2387657" y="667066"/>
                  </a:cubicBezTo>
                  <a:cubicBezTo>
                    <a:pt x="2379849" y="674874"/>
                    <a:pt x="2369260" y="679260"/>
                    <a:pt x="2358218" y="679260"/>
                  </a:cubicBezTo>
                  <a:lnTo>
                    <a:pt x="41633" y="679260"/>
                  </a:lnTo>
                  <a:cubicBezTo>
                    <a:pt x="30591" y="679260"/>
                    <a:pt x="20002" y="674874"/>
                    <a:pt x="12194" y="667066"/>
                  </a:cubicBezTo>
                  <a:cubicBezTo>
                    <a:pt x="4386" y="659258"/>
                    <a:pt x="0" y="648669"/>
                    <a:pt x="0" y="637627"/>
                  </a:cubicBezTo>
                  <a:lnTo>
                    <a:pt x="0" y="41633"/>
                  </a:lnTo>
                  <a:cubicBezTo>
                    <a:pt x="0" y="30591"/>
                    <a:pt x="4386" y="20002"/>
                    <a:pt x="12194" y="12194"/>
                  </a:cubicBezTo>
                  <a:cubicBezTo>
                    <a:pt x="20002" y="4386"/>
                    <a:pt x="30591" y="0"/>
                    <a:pt x="4163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C4257B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399851" cy="7364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Elaboramos a integração de lógica de jogo (cálculo de ouro, inventário, chances de sucesso) diretamente no fluxo do autômato usando "handlers de ação" e "geradores de opções".</a:t>
              </a:r>
            </a:p>
          </p:txBody>
        </p:sp>
      </p:grpSp>
      <p:sp>
        <p:nvSpPr>
          <p:cNvPr id="16" name="Freeform 16" descr="pixelated arrow pointing to the right"/>
          <p:cNvSpPr/>
          <p:nvPr/>
        </p:nvSpPr>
        <p:spPr>
          <a:xfrm flipH="1">
            <a:off x="7671940" y="5220214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7" name="Group 17"/>
          <p:cNvGrpSpPr/>
          <p:nvPr/>
        </p:nvGrpSpPr>
        <p:grpSpPr>
          <a:xfrm>
            <a:off x="8186164" y="7608758"/>
            <a:ext cx="9073136" cy="1740865"/>
            <a:chOff x="0" y="0"/>
            <a:chExt cx="2389632" cy="458499"/>
          </a:xfrm>
        </p:grpSpPr>
        <p:sp>
          <p:nvSpPr>
            <p:cNvPr id="18" name="Freeform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2389632" cy="458499"/>
            </a:xfrm>
            <a:custGeom>
              <a:avLst/>
              <a:gdLst/>
              <a:ahLst/>
              <a:cxnLst/>
              <a:rect l="l" t="t" r="r" b="b"/>
              <a:pathLst>
                <a:path w="2389632" h="458499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416689"/>
                  </a:lnTo>
                  <a:cubicBezTo>
                    <a:pt x="2389632" y="439780"/>
                    <a:pt x="2370913" y="458499"/>
                    <a:pt x="2347822" y="458499"/>
                  </a:cubicBezTo>
                  <a:lnTo>
                    <a:pt x="41811" y="458499"/>
                  </a:lnTo>
                  <a:cubicBezTo>
                    <a:pt x="18719" y="458499"/>
                    <a:pt x="0" y="439780"/>
                    <a:pt x="0" y="416689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C30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389632" cy="51564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A visualização dos grafos se mostrou crucial para a compreensão e depuração dos fluxos de conversa.</a:t>
              </a:r>
            </a:p>
          </p:txBody>
        </p:sp>
      </p:grpSp>
      <p:sp>
        <p:nvSpPr>
          <p:cNvPr id="20" name="Freeform 20" descr="pixelated arrow pointing to the right"/>
          <p:cNvSpPr/>
          <p:nvPr/>
        </p:nvSpPr>
        <p:spPr>
          <a:xfrm flipH="1">
            <a:off x="7619638" y="818852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1" name="Picture 21" descr="pixelated battery with three bars inside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22" name="Freeform 22" descr="pixelated five hearts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5"/>
          </a:xfrm>
        </p:grpSpPr>
        <p:sp>
          <p:nvSpPr>
            <p:cNvPr id="24" name="TextBox 24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id="25" name="Freeform 25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191499" y="729709"/>
            <a:ext cx="862336" cy="327152"/>
            <a:chOff x="0" y="0"/>
            <a:chExt cx="1149782" cy="436203"/>
          </a:xfrm>
        </p:grpSpPr>
        <p:sp>
          <p:nvSpPr>
            <p:cNvPr id="27" name="TextBox 27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863538" y="703945"/>
            <a:ext cx="908861" cy="327152"/>
            <a:chOff x="0" y="0"/>
            <a:chExt cx="1211815" cy="436203"/>
          </a:xfrm>
        </p:grpSpPr>
        <p:sp>
          <p:nvSpPr>
            <p:cNvPr id="30" name="TextBox 30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08434" y="4705419"/>
            <a:ext cx="681120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CONCLUSÃO</a:t>
            </a:r>
          </a:p>
        </p:txBody>
      </p:sp>
      <p:pic>
        <p:nvPicPr>
          <p:cNvPr id="33" name="Picture 33" descr="pixelated book slightly bounci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56992" y="6739567"/>
            <a:ext cx="1374203" cy="1762288"/>
          </a:xfrm>
          <a:prstGeom prst="rect">
            <a:avLst/>
          </a:prstGeom>
        </p:spPr>
      </p:pic>
      <p:pic>
        <p:nvPicPr>
          <p:cNvPr id="34" name="Picture 34" descr="pixelated book slightly bounci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flipH="1">
            <a:off x="3744268" y="6739567"/>
            <a:ext cx="1374203" cy="176228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7414602" y="9058429"/>
            <a:ext cx="646680" cy="64668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74</a:t>
            </a:r>
          </a:p>
        </p:txBody>
      </p:sp>
    </p:spTree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5970" y="1971213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pixelated cable tower"/>
          <p:cNvSpPr/>
          <p:nvPr/>
        </p:nvSpPr>
        <p:spPr>
          <a:xfrm>
            <a:off x="-1099006" y="-1298925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 descr="pixelated pastel cloud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 descr="pixelated pastel cloud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7" name="Freeform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 descr="pixelated park bench  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 descr="pixelated bus stop"/>
          <p:cNvSpPr/>
          <p:nvPr/>
        </p:nvSpPr>
        <p:spPr>
          <a:xfrm>
            <a:off x="-21193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 descr="pixelated car"/>
          <p:cNvSpPr/>
          <p:nvPr/>
        </p:nvSpPr>
        <p:spPr>
          <a:xfrm>
            <a:off x="-641278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6" name="Freeform 16" descr="pixelated flower bush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 descr="pixelated flower bush"/>
          <p:cNvSpPr/>
          <p:nvPr/>
        </p:nvSpPr>
        <p:spPr>
          <a:xfrm>
            <a:off x="15950489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 descr="pixelated Menu button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9" name="Picture 19" descr="pixelated health bar with pulsing motion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175823" y="2086057"/>
            <a:ext cx="8429262" cy="3290647"/>
            <a:chOff x="0" y="0"/>
            <a:chExt cx="11239015" cy="438753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11239015" cy="3325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MUITO OBRIGADO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739830"/>
              <a:ext cx="1123901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 descr="pixelated fire slightly moving 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9708844" y="4567873"/>
            <a:ext cx="861963" cy="1722235"/>
          </a:xfrm>
          <a:prstGeom prst="rect">
            <a:avLst/>
          </a:prstGeom>
        </p:spPr>
      </p:pic>
      <p:pic>
        <p:nvPicPr>
          <p:cNvPr id="24" name="Picture 24" descr="pixelated fire slightly moving 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11324246" y="4567873"/>
            <a:ext cx="861963" cy="1722235"/>
          </a:xfrm>
          <a:prstGeom prst="rect">
            <a:avLst/>
          </a:prstGeom>
        </p:spPr>
      </p:pic>
      <p:pic>
        <p:nvPicPr>
          <p:cNvPr id="25" name="Picture 25" descr="pixelated fire slightly moving 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12776476" y="4567873"/>
            <a:ext cx="861963" cy="1722235"/>
          </a:xfrm>
          <a:prstGeom prst="rect">
            <a:avLst/>
          </a:prstGeom>
        </p:spPr>
      </p:pic>
      <p:pic>
        <p:nvPicPr>
          <p:cNvPr id="26" name="Picture 26" descr="pixelated fire slightly moving 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14016582" y="4567873"/>
            <a:ext cx="861963" cy="1722235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7372811" y="9058429"/>
            <a:ext cx="646680" cy="64668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75</a:t>
            </a:r>
          </a:p>
        </p:txBody>
      </p:sp>
    </p:spTree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4811" y="8673126"/>
            <a:ext cx="9326406" cy="1780496"/>
          </a:xfrm>
          <a:custGeom>
            <a:avLst/>
            <a:gdLst/>
            <a:ahLst/>
            <a:cxnLst/>
            <a:rect l="l" t="t" r="r" b="b"/>
            <a:pathLst>
              <a:path w="9326406" h="1780496">
                <a:moveTo>
                  <a:pt x="0" y="0"/>
                </a:moveTo>
                <a:lnTo>
                  <a:pt x="9326405" y="0"/>
                </a:lnTo>
                <a:lnTo>
                  <a:pt x="9326405" y="1780495"/>
                </a:lnTo>
                <a:lnTo>
                  <a:pt x="0" y="1780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8961594" y="8673126"/>
            <a:ext cx="9326406" cy="1780496"/>
          </a:xfrm>
          <a:custGeom>
            <a:avLst/>
            <a:gdLst/>
            <a:ahLst/>
            <a:cxnLst/>
            <a:rect l="l" t="t" r="r" b="b"/>
            <a:pathLst>
              <a:path w="9326406" h="1780496">
                <a:moveTo>
                  <a:pt x="0" y="0"/>
                </a:moveTo>
                <a:lnTo>
                  <a:pt x="9326406" y="0"/>
                </a:lnTo>
                <a:lnTo>
                  <a:pt x="9326406" y="1780495"/>
                </a:lnTo>
                <a:lnTo>
                  <a:pt x="0" y="1780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5126540"/>
            <a:ext cx="1889363" cy="3546586"/>
          </a:xfrm>
          <a:custGeom>
            <a:avLst/>
            <a:gdLst/>
            <a:ahLst/>
            <a:cxnLst/>
            <a:rect l="l" t="t" r="r" b="b"/>
            <a:pathLst>
              <a:path w="1889363" h="3546586">
                <a:moveTo>
                  <a:pt x="0" y="0"/>
                </a:moveTo>
                <a:lnTo>
                  <a:pt x="1889363" y="0"/>
                </a:lnTo>
                <a:lnTo>
                  <a:pt x="1889363" y="3546586"/>
                </a:lnTo>
                <a:lnTo>
                  <a:pt x="0" y="354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051458" y="3382984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5" y="0"/>
                </a:lnTo>
                <a:lnTo>
                  <a:pt x="862985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269855" y="430362"/>
            <a:ext cx="1845639" cy="198814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5487602" y="729928"/>
            <a:ext cx="970188" cy="970188"/>
          </a:xfrm>
          <a:custGeom>
            <a:avLst/>
            <a:gdLst/>
            <a:ahLst/>
            <a:cxnLst/>
            <a:rect l="l" t="t" r="r" b="b"/>
            <a:pathLst>
              <a:path w="970188" h="970188">
                <a:moveTo>
                  <a:pt x="0" y="0"/>
                </a:moveTo>
                <a:lnTo>
                  <a:pt x="970189" y="0"/>
                </a:lnTo>
                <a:lnTo>
                  <a:pt x="970189" y="970188"/>
                </a:lnTo>
                <a:lnTo>
                  <a:pt x="0" y="970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774206" y="729928"/>
            <a:ext cx="970188" cy="970188"/>
          </a:xfrm>
          <a:custGeom>
            <a:avLst/>
            <a:gdLst/>
            <a:ahLst/>
            <a:cxnLst/>
            <a:rect l="l" t="t" r="r" b="b"/>
            <a:pathLst>
              <a:path w="970188" h="970188">
                <a:moveTo>
                  <a:pt x="0" y="0"/>
                </a:moveTo>
                <a:lnTo>
                  <a:pt x="970188" y="0"/>
                </a:lnTo>
                <a:lnTo>
                  <a:pt x="970188" y="970188"/>
                </a:lnTo>
                <a:lnTo>
                  <a:pt x="0" y="970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901102" y="1195347"/>
            <a:ext cx="7889801" cy="117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50"/>
              </a:lnSpc>
              <a:spcBef>
                <a:spcPct val="0"/>
              </a:spcBef>
            </a:pPr>
            <a:r>
              <a:rPr lang="en-US" sz="653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REFERÊNCIAS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85278" y="1762876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064954" y="3079299"/>
            <a:ext cx="14023163" cy="13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John E. Hopcroft, Rajeev Motwani, Jeffrey D. Ullman – Introdução à Teoria de Autômatos, Linguagens e Computação (2ª Edição).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27520" y="5013710"/>
            <a:ext cx="1760480" cy="1366773"/>
          </a:xfrm>
          <a:custGeom>
            <a:avLst/>
            <a:gdLst/>
            <a:ahLst/>
            <a:cxnLst/>
            <a:rect l="l" t="t" r="r" b="b"/>
            <a:pathLst>
              <a:path w="1760480" h="1366773">
                <a:moveTo>
                  <a:pt x="0" y="0"/>
                </a:moveTo>
                <a:lnTo>
                  <a:pt x="1760480" y="0"/>
                </a:lnTo>
                <a:lnTo>
                  <a:pt x="1760480" y="1366773"/>
                </a:lnTo>
                <a:lnTo>
                  <a:pt x="0" y="1366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18533">
            <a:off x="1094615" y="1081344"/>
            <a:ext cx="2721875" cy="2108216"/>
          </a:xfrm>
          <a:custGeom>
            <a:avLst/>
            <a:gdLst/>
            <a:ahLst/>
            <a:cxnLst/>
            <a:rect l="l" t="t" r="r" b="b"/>
            <a:pathLst>
              <a:path w="2721875" h="2108216">
                <a:moveTo>
                  <a:pt x="0" y="0"/>
                </a:moveTo>
                <a:lnTo>
                  <a:pt x="2721874" y="0"/>
                </a:lnTo>
                <a:lnTo>
                  <a:pt x="2721874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3051458" y="4582217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5" y="0"/>
                </a:lnTo>
                <a:lnTo>
                  <a:pt x="862985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3099723" y="7106515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4047793" y="4416627"/>
            <a:ext cx="14023163" cy="13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PYXEL. Pyxel: Retro Game Engine for Python. Disponível em: </a:t>
            </a:r>
            <a:r>
              <a:rPr lang="en-US" sz="3611" u="sng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  <a:hlinkClick r:id="rId15" tooltip="https://github.com/kitao/pyxel"/>
              </a:rPr>
              <a:t>https://github.com/kitao/pyxel</a:t>
            </a:r>
            <a:r>
              <a:rPr lang="en-US" sz="361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. Acesso em: 3 jun. 2025.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44369" y="6164654"/>
            <a:ext cx="14023163" cy="260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WIKIPÉDIA. Teoria dos autômatos. Wikipédia, a enciclopédia livre, 2024. Disponível em: </a:t>
            </a:r>
            <a:r>
              <a:rPr lang="en-US" sz="3611" u="sng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  <a:hlinkClick r:id="rId16" tooltip="https://pt.wikipedia.org/wiki/Teoria_dos_aut%C3%B4matos"/>
              </a:rPr>
              <a:t>https://pt.wikipedia.org/wiki/Teoria_dos_aut%C3%B4matos</a:t>
            </a:r>
            <a:r>
              <a:rPr lang="en-US" sz="361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. Acesso em: 3 jun. 2025.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407760" y="9085772"/>
            <a:ext cx="646680" cy="64668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0A6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76</a:t>
            </a:r>
          </a:p>
        </p:txBody>
      </p:sp>
    </p:spTree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4811" y="8673126"/>
            <a:ext cx="9326406" cy="1780496"/>
          </a:xfrm>
          <a:custGeom>
            <a:avLst/>
            <a:gdLst/>
            <a:ahLst/>
            <a:cxnLst/>
            <a:rect l="l" t="t" r="r" b="b"/>
            <a:pathLst>
              <a:path w="9326406" h="1780496">
                <a:moveTo>
                  <a:pt x="0" y="0"/>
                </a:moveTo>
                <a:lnTo>
                  <a:pt x="9326405" y="0"/>
                </a:lnTo>
                <a:lnTo>
                  <a:pt x="9326405" y="1780495"/>
                </a:lnTo>
                <a:lnTo>
                  <a:pt x="0" y="1780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8961594" y="8673126"/>
            <a:ext cx="9326406" cy="1780496"/>
          </a:xfrm>
          <a:custGeom>
            <a:avLst/>
            <a:gdLst/>
            <a:ahLst/>
            <a:cxnLst/>
            <a:rect l="l" t="t" r="r" b="b"/>
            <a:pathLst>
              <a:path w="9326406" h="1780496">
                <a:moveTo>
                  <a:pt x="0" y="0"/>
                </a:moveTo>
                <a:lnTo>
                  <a:pt x="9326406" y="0"/>
                </a:lnTo>
                <a:lnTo>
                  <a:pt x="9326406" y="1780495"/>
                </a:lnTo>
                <a:lnTo>
                  <a:pt x="0" y="1780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5126540"/>
            <a:ext cx="1889363" cy="3546586"/>
          </a:xfrm>
          <a:custGeom>
            <a:avLst/>
            <a:gdLst/>
            <a:ahLst/>
            <a:cxnLst/>
            <a:rect l="l" t="t" r="r" b="b"/>
            <a:pathLst>
              <a:path w="1889363" h="3546586">
                <a:moveTo>
                  <a:pt x="0" y="0"/>
                </a:moveTo>
                <a:lnTo>
                  <a:pt x="1889363" y="0"/>
                </a:lnTo>
                <a:lnTo>
                  <a:pt x="1889363" y="3546586"/>
                </a:lnTo>
                <a:lnTo>
                  <a:pt x="0" y="354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051458" y="3382984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5" y="0"/>
                </a:lnTo>
                <a:lnTo>
                  <a:pt x="862985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269855" y="430362"/>
            <a:ext cx="1845639" cy="198814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5487602" y="729928"/>
            <a:ext cx="970188" cy="970188"/>
          </a:xfrm>
          <a:custGeom>
            <a:avLst/>
            <a:gdLst/>
            <a:ahLst/>
            <a:cxnLst/>
            <a:rect l="l" t="t" r="r" b="b"/>
            <a:pathLst>
              <a:path w="970188" h="970188">
                <a:moveTo>
                  <a:pt x="0" y="0"/>
                </a:moveTo>
                <a:lnTo>
                  <a:pt x="970189" y="0"/>
                </a:lnTo>
                <a:lnTo>
                  <a:pt x="970189" y="970188"/>
                </a:lnTo>
                <a:lnTo>
                  <a:pt x="0" y="970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774206" y="729928"/>
            <a:ext cx="970188" cy="970188"/>
          </a:xfrm>
          <a:custGeom>
            <a:avLst/>
            <a:gdLst/>
            <a:ahLst/>
            <a:cxnLst/>
            <a:rect l="l" t="t" r="r" b="b"/>
            <a:pathLst>
              <a:path w="970188" h="970188">
                <a:moveTo>
                  <a:pt x="0" y="0"/>
                </a:moveTo>
                <a:lnTo>
                  <a:pt x="970188" y="0"/>
                </a:lnTo>
                <a:lnTo>
                  <a:pt x="970188" y="970188"/>
                </a:lnTo>
                <a:lnTo>
                  <a:pt x="0" y="970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901102" y="1195347"/>
            <a:ext cx="7889801" cy="117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50"/>
              </a:lnSpc>
              <a:spcBef>
                <a:spcPct val="0"/>
              </a:spcBef>
            </a:pPr>
            <a:r>
              <a:rPr lang="en-US" sz="653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REFERÊNCIAS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85278" y="1762876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1018533">
            <a:off x="1094615" y="1081344"/>
            <a:ext cx="2721875" cy="2108216"/>
          </a:xfrm>
          <a:custGeom>
            <a:avLst/>
            <a:gdLst/>
            <a:ahLst/>
            <a:cxnLst/>
            <a:rect l="l" t="t" r="r" b="b"/>
            <a:pathLst>
              <a:path w="2721875" h="2108216">
                <a:moveTo>
                  <a:pt x="0" y="0"/>
                </a:moveTo>
                <a:lnTo>
                  <a:pt x="2721874" y="0"/>
                </a:lnTo>
                <a:lnTo>
                  <a:pt x="2721874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3051458" y="5255620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5" y="0"/>
                </a:lnTo>
                <a:lnTo>
                  <a:pt x="862985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3099723" y="7106515"/>
            <a:ext cx="862986" cy="862986"/>
          </a:xfrm>
          <a:custGeom>
            <a:avLst/>
            <a:gdLst/>
            <a:ahLst/>
            <a:cxnLst/>
            <a:rect l="l" t="t" r="r" b="b"/>
            <a:pathLst>
              <a:path w="862986" h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7414602" y="9085772"/>
            <a:ext cx="646680" cy="64668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028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064954" y="3079299"/>
            <a:ext cx="14023163" cy="196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HOPCROFT, J. E.; MOTWANI, R.; ULLMAN, J. D. Introduction to Automata Theory, Languages, and Computation. 3. ed. Boston: Pearson, 2006.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954" y="5181091"/>
            <a:ext cx="14023163" cy="13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Aguiar, M. and Mahajan, S.2010. "Monoidal Functors, Species, and Hopf Algebras".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43684" y="6802829"/>
            <a:ext cx="14023163" cy="260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John E. Hopcroft, Rajeev Motwani, Jeffrey D. Ullman (2000). Introduction to Automata Theory, Languages, and Computation (2nd Edition). [S.l.]: Pearson Education. ISBN 0-201-44124-1</a:t>
            </a:r>
          </a:p>
          <a:p>
            <a:pPr algn="l">
              <a:lnSpc>
                <a:spcPts val="5056"/>
              </a:lnSpc>
            </a:pPr>
            <a:endParaRPr lang="en-US" sz="3611">
              <a:solidFill>
                <a:srgbClr val="FFFFFF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8641080"/>
            <a:ext cx="9144000" cy="1645920"/>
          </a:xfrm>
          <a:custGeom>
            <a:avLst/>
            <a:gdLst/>
            <a:ahLst/>
            <a:cxnLst/>
            <a:rect l="l" t="t" r="r" b="b"/>
            <a:pathLst>
              <a:path w="9144000" h="164592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4168012" y="0"/>
            <a:ext cx="2830804" cy="3620796"/>
          </a:xfrm>
          <a:custGeom>
            <a:avLst/>
            <a:gdLst/>
            <a:ahLst/>
            <a:cxnLst/>
            <a:rect l="l" t="t" r="r" b="b"/>
            <a:pathLst>
              <a:path w="2830804" h="3620796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656052" y="6019644"/>
            <a:ext cx="1598782" cy="2664636"/>
          </a:xfrm>
          <a:custGeom>
            <a:avLst/>
            <a:gdLst/>
            <a:ahLst/>
            <a:cxnLst/>
            <a:rect l="l" t="t" r="r" b="b"/>
            <a:pathLst>
              <a:path w="1598782" h="2664636">
                <a:moveTo>
                  <a:pt x="0" y="0"/>
                </a:moveTo>
                <a:lnTo>
                  <a:pt x="1598782" y="0"/>
                </a:lnTo>
                <a:lnTo>
                  <a:pt x="1598782" y="2664636"/>
                </a:lnTo>
                <a:lnTo>
                  <a:pt x="0" y="2664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5371882" y="2855194"/>
            <a:ext cx="6525914" cy="3040436"/>
            <a:chOff x="0" y="0"/>
            <a:chExt cx="17392589" cy="8103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92590" cy="8103240"/>
            </a:xfrm>
            <a:custGeom>
              <a:avLst/>
              <a:gdLst/>
              <a:ahLst/>
              <a:cxnLst/>
              <a:rect l="l" t="t" r="r" b="b"/>
              <a:pathLst>
                <a:path w="17392590" h="8103240">
                  <a:moveTo>
                    <a:pt x="17392590" y="439420"/>
                  </a:moveTo>
                  <a:lnTo>
                    <a:pt x="17392590" y="6416680"/>
                  </a:lnTo>
                  <a:cubicBezTo>
                    <a:pt x="17392590" y="6659250"/>
                    <a:pt x="17195740" y="6856100"/>
                    <a:pt x="16953168" y="6856100"/>
                  </a:cubicBezTo>
                  <a:lnTo>
                    <a:pt x="1780540" y="6856100"/>
                  </a:lnTo>
                  <a:cubicBezTo>
                    <a:pt x="1925320" y="7282820"/>
                    <a:pt x="2146300" y="7685410"/>
                    <a:pt x="2298700" y="8103240"/>
                  </a:cubicBezTo>
                  <a:cubicBezTo>
                    <a:pt x="2123440" y="7849240"/>
                    <a:pt x="1510030" y="7333620"/>
                    <a:pt x="1162050" y="6856100"/>
                  </a:cubicBezTo>
                  <a:lnTo>
                    <a:pt x="439420" y="6856100"/>
                  </a:lnTo>
                  <a:cubicBezTo>
                    <a:pt x="196850" y="6856100"/>
                    <a:pt x="0" y="6659250"/>
                    <a:pt x="0" y="6416680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16953168" y="0"/>
                  </a:lnTo>
                  <a:cubicBezTo>
                    <a:pt x="17195740" y="0"/>
                    <a:pt x="17392590" y="196850"/>
                    <a:pt x="17392590" y="439420"/>
                  </a:cubicBezTo>
                  <a:close/>
                </a:path>
              </a:pathLst>
            </a:custGeom>
            <a:solidFill>
              <a:srgbClr val="00C49C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56052" y="3015788"/>
            <a:ext cx="6002620" cy="180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en-US" sz="262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Máquina de estados finitos com uma estrutura adicional de pilha, permitindo o armazenamento e recuperação de símbolos</a:t>
            </a:r>
          </a:p>
        </p:txBody>
      </p:sp>
      <p:sp>
        <p:nvSpPr>
          <p:cNvPr id="9" name="Freeform 9"/>
          <p:cNvSpPr/>
          <p:nvPr/>
        </p:nvSpPr>
        <p:spPr>
          <a:xfrm>
            <a:off x="418522" y="-123825"/>
            <a:ext cx="2231249" cy="2853923"/>
          </a:xfrm>
          <a:custGeom>
            <a:avLst/>
            <a:gdLst/>
            <a:ahLst/>
            <a:cxnLst/>
            <a:rect l="l" t="t" r="r" b="b"/>
            <a:pathLst>
              <a:path w="2231249" h="2853923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371882" y="1450320"/>
            <a:ext cx="6525914" cy="96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5406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AP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341974" y="9085772"/>
            <a:ext cx="646680" cy="6466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2C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519" y="5655447"/>
            <a:ext cx="18443039" cy="5613191"/>
            <a:chOff x="0" y="0"/>
            <a:chExt cx="4857426" cy="1478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426" cy="1478371"/>
            </a:xfrm>
            <a:custGeom>
              <a:avLst/>
              <a:gdLst/>
              <a:ahLst/>
              <a:cxnLst/>
              <a:rect l="l" t="t" r="r" b="b"/>
              <a:pathLst>
                <a:path w="4857426" h="1478371">
                  <a:moveTo>
                    <a:pt x="0" y="0"/>
                  </a:moveTo>
                  <a:lnTo>
                    <a:pt x="4857426" y="0"/>
                  </a:lnTo>
                  <a:lnTo>
                    <a:pt x="4857426" y="1478371"/>
                  </a:lnTo>
                  <a:lnTo>
                    <a:pt x="0" y="1478371"/>
                  </a:lnTo>
                  <a:close/>
                </a:path>
              </a:pathLst>
            </a:custGeom>
            <a:solidFill>
              <a:srgbClr val="585E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57426" cy="1525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03681" y="2517729"/>
            <a:ext cx="2432660" cy="4582065"/>
          </a:xfrm>
          <a:custGeom>
            <a:avLst/>
            <a:gdLst/>
            <a:ahLst/>
            <a:cxnLst/>
            <a:rect l="l" t="t" r="r" b="b"/>
            <a:pathLst>
              <a:path w="2432660" h="4582065">
                <a:moveTo>
                  <a:pt x="0" y="0"/>
                </a:moveTo>
                <a:lnTo>
                  <a:pt x="2432660" y="0"/>
                </a:lnTo>
                <a:lnTo>
                  <a:pt x="2432660" y="4582065"/>
                </a:lnTo>
                <a:lnTo>
                  <a:pt x="0" y="4582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35359" y="3898919"/>
            <a:ext cx="3398085" cy="3513057"/>
          </a:xfrm>
          <a:custGeom>
            <a:avLst/>
            <a:gdLst/>
            <a:ahLst/>
            <a:cxnLst/>
            <a:rect l="l" t="t" r="r" b="b"/>
            <a:pathLst>
              <a:path w="3398085" h="3513057">
                <a:moveTo>
                  <a:pt x="0" y="0"/>
                </a:moveTo>
                <a:lnTo>
                  <a:pt x="3398085" y="0"/>
                </a:lnTo>
                <a:lnTo>
                  <a:pt x="3398085" y="3513057"/>
                </a:lnTo>
                <a:lnTo>
                  <a:pt x="0" y="3513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866749" y="6554059"/>
            <a:ext cx="2554501" cy="1091469"/>
          </a:xfrm>
          <a:custGeom>
            <a:avLst/>
            <a:gdLst/>
            <a:ahLst/>
            <a:cxnLst/>
            <a:rect l="l" t="t" r="r" b="b"/>
            <a:pathLst>
              <a:path w="2554501" h="1091469">
                <a:moveTo>
                  <a:pt x="0" y="0"/>
                </a:moveTo>
                <a:lnTo>
                  <a:pt x="2554502" y="0"/>
                </a:lnTo>
                <a:lnTo>
                  <a:pt x="2554502" y="1091469"/>
                </a:lnTo>
                <a:lnTo>
                  <a:pt x="0" y="1091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409555" y="1959685"/>
            <a:ext cx="9468891" cy="336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34"/>
              </a:lnSpc>
            </a:pPr>
            <a:r>
              <a:rPr lang="en-US" sz="9381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JOGO 1:</a:t>
            </a:r>
          </a:p>
          <a:p>
            <a:pPr marL="0" lvl="0" indent="0" algn="ctr">
              <a:lnSpc>
                <a:spcPts val="13134"/>
              </a:lnSpc>
              <a:spcBef>
                <a:spcPct val="0"/>
              </a:spcBef>
            </a:pPr>
            <a:r>
              <a:rPr lang="en-US" sz="9381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ARKANOID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-1629761">
            <a:off x="9679645" y="7801562"/>
            <a:ext cx="984652" cy="1246254"/>
            <a:chOff x="0" y="0"/>
            <a:chExt cx="1457960" cy="1845310"/>
          </a:xfrm>
        </p:grpSpPr>
        <p:sp>
          <p:nvSpPr>
            <p:cNvPr id="10" name="Freeform 10"/>
            <p:cNvSpPr/>
            <p:nvPr/>
          </p:nvSpPr>
          <p:spPr>
            <a:xfrm>
              <a:off x="17780" y="-5080"/>
              <a:ext cx="1402080" cy="1805940"/>
            </a:xfrm>
            <a:custGeom>
              <a:avLst/>
              <a:gdLst/>
              <a:ahLst/>
              <a:cxnLst/>
              <a:rect l="l" t="t" r="r" b="b"/>
              <a:pathLst>
                <a:path w="1402080" h="180594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33020" y="2540"/>
              <a:ext cx="1494790" cy="1844040"/>
            </a:xfrm>
            <a:custGeom>
              <a:avLst/>
              <a:gdLst/>
              <a:ahLst/>
              <a:cxnLst/>
              <a:rect l="l" t="t" r="r" b="b"/>
              <a:pathLst>
                <a:path w="1494790" h="184404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341974" y="9085772"/>
            <a:ext cx="646680" cy="6466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2C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92686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1905</Words>
  <Application>Microsoft Office PowerPoint</Application>
  <PresentationFormat>Personalizar</PresentationFormat>
  <Paragraphs>273</Paragraphs>
  <Slides>77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77</vt:i4>
      </vt:variant>
    </vt:vector>
  </HeadingPairs>
  <TitlesOfParts>
    <vt:vector size="85" baseType="lpstr">
      <vt:lpstr>Disket Mono</vt:lpstr>
      <vt:lpstr>Calibri</vt:lpstr>
      <vt:lpstr>Open Sans</vt:lpstr>
      <vt:lpstr>Garet</vt:lpstr>
      <vt:lpstr>Arcade Gamer</vt:lpstr>
      <vt:lpstr>Retropix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Neon Green Neon Pink Trendy Illustrative Creative Presentation</dc:title>
  <cp:lastModifiedBy>Emanuel Lopes</cp:lastModifiedBy>
  <cp:revision>4</cp:revision>
  <dcterms:created xsi:type="dcterms:W3CDTF">2006-08-16T00:00:00Z</dcterms:created>
  <dcterms:modified xsi:type="dcterms:W3CDTF">2025-06-04T19:31:25Z</dcterms:modified>
  <dc:identifier>DAGpTH9AQbo</dc:identifier>
</cp:coreProperties>
</file>